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0"/>
  </p:notesMasterIdLst>
  <p:sldIdLst>
    <p:sldId id="256" r:id="rId2"/>
    <p:sldId id="260" r:id="rId3"/>
    <p:sldId id="275" r:id="rId4"/>
    <p:sldId id="276" r:id="rId5"/>
    <p:sldId id="279" r:id="rId6"/>
    <p:sldId id="262" r:id="rId7"/>
    <p:sldId id="264" r:id="rId8"/>
    <p:sldId id="273" r:id="rId9"/>
    <p:sldId id="291" r:id="rId10"/>
    <p:sldId id="280" r:id="rId11"/>
    <p:sldId id="266" r:id="rId12"/>
    <p:sldId id="283" r:id="rId13"/>
    <p:sldId id="284" r:id="rId14"/>
    <p:sldId id="287" r:id="rId15"/>
    <p:sldId id="288" r:id="rId16"/>
    <p:sldId id="289" r:id="rId17"/>
    <p:sldId id="290" r:id="rId18"/>
    <p:sldId id="292" r:id="rId19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33C9867-60EC-4976-9CFF-6FFEE7034412}" type="datetimeFigureOut">
              <a:rPr lang="es-CO" smtClean="0"/>
              <a:t>19/07/2017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F5ED49-5F59-4BA7-961E-E42DED4824D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63026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5ED49-5F59-4BA7-961E-E42DED4824D5}" type="slidenum">
              <a:rPr lang="es-CO" smtClean="0"/>
              <a:t>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24643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5ED49-5F59-4BA7-961E-E42DED4824D5}" type="slidenum">
              <a:rPr lang="es-CO" smtClean="0"/>
              <a:t>11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24643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5ED49-5F59-4BA7-961E-E42DED4824D5}" type="slidenum">
              <a:rPr lang="es-CO" smtClean="0"/>
              <a:t>12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24643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5ED49-5F59-4BA7-961E-E42DED4824D5}" type="slidenum">
              <a:rPr lang="es-CO" smtClean="0"/>
              <a:t>13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24643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5ED49-5F59-4BA7-961E-E42DED4824D5}" type="slidenum">
              <a:rPr lang="es-CO" smtClean="0"/>
              <a:t>14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88924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5ED49-5F59-4BA7-961E-E42DED4824D5}" type="slidenum">
              <a:rPr lang="es-CO" smtClean="0"/>
              <a:t>15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869790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5ED49-5F59-4BA7-961E-E42DED4824D5}" type="slidenum">
              <a:rPr lang="es-CO" smtClean="0"/>
              <a:t>16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745002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5ED49-5F59-4BA7-961E-E42DED4824D5}" type="slidenum">
              <a:rPr lang="es-CO" smtClean="0"/>
              <a:t>17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26888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5ED49-5F59-4BA7-961E-E42DED4824D5}" type="slidenum">
              <a:rPr lang="es-CO" smtClean="0"/>
              <a:t>18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26888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5ED49-5F59-4BA7-961E-E42DED4824D5}" type="slidenum">
              <a:rPr lang="es-CO" smtClean="0"/>
              <a:t>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24643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5ED49-5F59-4BA7-961E-E42DED4824D5}" type="slidenum">
              <a:rPr lang="es-CO" smtClean="0"/>
              <a:t>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24643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5ED49-5F59-4BA7-961E-E42DED4824D5}" type="slidenum">
              <a:rPr lang="es-CO" smtClean="0"/>
              <a:t>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24643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5ED49-5F59-4BA7-961E-E42DED4824D5}" type="slidenum">
              <a:rPr lang="es-CO" smtClean="0"/>
              <a:t>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24643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5ED49-5F59-4BA7-961E-E42DED4824D5}" type="slidenum">
              <a:rPr lang="es-CO" smtClean="0"/>
              <a:t>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24643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5ED49-5F59-4BA7-961E-E42DED4824D5}" type="slidenum">
              <a:rPr lang="es-CO" smtClean="0"/>
              <a:t>8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24643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5ED49-5F59-4BA7-961E-E42DED4824D5}" type="slidenum">
              <a:rPr lang="es-CO" smtClean="0"/>
              <a:t>9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24643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5ED49-5F59-4BA7-961E-E42DED4824D5}" type="slidenum">
              <a:rPr lang="es-CO" smtClean="0"/>
              <a:t>10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24643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1BF6-972C-462B-9B8B-610364A92E68}" type="datetimeFigureOut">
              <a:rPr lang="es-CO" smtClean="0"/>
              <a:t>19/07/2017</a:t>
            </a:fld>
            <a:endParaRPr lang="es-CO" dirty="0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0159-423B-4C76-A41E-E1D004870A58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1BF6-972C-462B-9B8B-610364A92E68}" type="datetimeFigureOut">
              <a:rPr lang="es-CO" smtClean="0"/>
              <a:t>19/07/2017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0159-423B-4C76-A41E-E1D004870A58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1BF6-972C-462B-9B8B-610364A92E68}" type="datetimeFigureOut">
              <a:rPr lang="es-CO" smtClean="0"/>
              <a:t>19/07/2017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0159-423B-4C76-A41E-E1D004870A58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1BF6-972C-462B-9B8B-610364A92E68}" type="datetimeFigureOut">
              <a:rPr lang="es-CO" smtClean="0"/>
              <a:t>19/07/2017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0159-423B-4C76-A41E-E1D004870A58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1BF6-972C-462B-9B8B-610364A92E68}" type="datetimeFigureOut">
              <a:rPr lang="es-CO" smtClean="0"/>
              <a:t>19/07/2017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0159-423B-4C76-A41E-E1D004870A58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1BF6-972C-462B-9B8B-610364A92E68}" type="datetimeFigureOut">
              <a:rPr lang="es-CO" smtClean="0"/>
              <a:t>19/07/2017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0159-423B-4C76-A41E-E1D004870A58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1BF6-972C-462B-9B8B-610364A92E68}" type="datetimeFigureOut">
              <a:rPr lang="es-CO" smtClean="0"/>
              <a:t>19/07/2017</a:t>
            </a:fld>
            <a:endParaRPr lang="es-CO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0159-423B-4C76-A41E-E1D004870A58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1BF6-972C-462B-9B8B-610364A92E68}" type="datetimeFigureOut">
              <a:rPr lang="es-CO" smtClean="0"/>
              <a:t>19/07/2017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0159-423B-4C76-A41E-E1D004870A58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1BF6-972C-462B-9B8B-610364A92E68}" type="datetimeFigureOut">
              <a:rPr lang="es-CO" smtClean="0"/>
              <a:t>19/07/2017</a:t>
            </a:fld>
            <a:endParaRPr lang="es-CO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0159-423B-4C76-A41E-E1D004870A58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1BF6-972C-462B-9B8B-610364A92E68}" type="datetimeFigureOut">
              <a:rPr lang="es-CO" smtClean="0"/>
              <a:t>19/07/2017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0159-423B-4C76-A41E-E1D004870A58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1BF6-972C-462B-9B8B-610364A92E68}" type="datetimeFigureOut">
              <a:rPr lang="es-CO" smtClean="0"/>
              <a:t>19/07/2017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10159-423B-4C76-A41E-E1D004870A58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9AB1BF6-972C-462B-9B8B-610364A92E68}" type="datetimeFigureOut">
              <a:rPr lang="es-CO" smtClean="0"/>
              <a:t>19/07/2017</a:t>
            </a:fld>
            <a:endParaRPr lang="es-CO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CO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9D10159-423B-4C76-A41E-E1D004870A58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37360" y="1745407"/>
            <a:ext cx="740664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es-CO" sz="3200" dirty="0" smtClean="0"/>
              <a:t/>
            </a:r>
            <a:br>
              <a:rPr lang="es-CO" sz="3200" dirty="0" smtClean="0"/>
            </a:br>
            <a:r>
              <a:rPr lang="es-CO" sz="2400" dirty="0" smtClean="0"/>
              <a:t>20 de Julio de 2016 al 20 de </a:t>
            </a:r>
            <a:r>
              <a:rPr lang="es-CO" sz="2400" dirty="0"/>
              <a:t>J</a:t>
            </a:r>
            <a:r>
              <a:rPr lang="es-CO" sz="2400" dirty="0" smtClean="0"/>
              <a:t>unio de 2017</a:t>
            </a:r>
            <a:endParaRPr lang="es-CO" sz="2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87624" y="2708920"/>
            <a:ext cx="7694672" cy="3816424"/>
          </a:xfrm>
        </p:spPr>
        <p:txBody>
          <a:bodyPr>
            <a:normAutofit fontScale="77500" lnSpcReduction="20000"/>
          </a:bodyPr>
          <a:lstStyle/>
          <a:p>
            <a:r>
              <a:rPr lang="es-CO" b="1" dirty="0" smtClean="0"/>
              <a:t>Miguel Ángel Pinto Hernández</a:t>
            </a:r>
            <a:endParaRPr lang="es-CO" dirty="0" smtClean="0"/>
          </a:p>
          <a:p>
            <a:r>
              <a:rPr lang="es-CO" dirty="0" smtClean="0"/>
              <a:t>Presidente</a:t>
            </a:r>
          </a:p>
          <a:p>
            <a:r>
              <a:rPr lang="es-CO" b="1" dirty="0" smtClean="0"/>
              <a:t>Jaime Armando Yépez Martínez</a:t>
            </a:r>
            <a:endParaRPr lang="es-CO" dirty="0" smtClean="0"/>
          </a:p>
          <a:p>
            <a:r>
              <a:rPr lang="es-CO" dirty="0" smtClean="0"/>
              <a:t>Primer Vicepresidente</a:t>
            </a:r>
          </a:p>
          <a:p>
            <a:r>
              <a:rPr lang="es-CO" b="1" dirty="0" smtClean="0"/>
              <a:t>María Eugenia Triana Vargas</a:t>
            </a:r>
            <a:endParaRPr lang="es-CO" dirty="0" smtClean="0"/>
          </a:p>
          <a:p>
            <a:r>
              <a:rPr lang="es-CO" dirty="0" smtClean="0"/>
              <a:t>Segunda Vicepresidenta</a:t>
            </a:r>
          </a:p>
          <a:p>
            <a:r>
              <a:rPr lang="es-CO" b="1" dirty="0" smtClean="0"/>
              <a:t>Jorge Humberto Mantilla Serrano</a:t>
            </a:r>
            <a:endParaRPr lang="es-CO" dirty="0"/>
          </a:p>
          <a:p>
            <a:r>
              <a:rPr lang="es-CO" dirty="0" smtClean="0"/>
              <a:t>Secretario General</a:t>
            </a:r>
          </a:p>
          <a:p>
            <a:r>
              <a:rPr lang="es-CO" b="1" dirty="0" smtClean="0"/>
              <a:t>Yolanda Duque Naranjo</a:t>
            </a:r>
          </a:p>
          <a:p>
            <a:r>
              <a:rPr lang="es-CO" dirty="0" smtClean="0"/>
              <a:t>Subsecretaria </a:t>
            </a:r>
          </a:p>
          <a:p>
            <a:r>
              <a:rPr lang="es-CO" b="1" dirty="0" smtClean="0"/>
              <a:t>María Carolina Carrillo Saltaren</a:t>
            </a:r>
            <a:endParaRPr lang="es-CO" dirty="0" smtClean="0"/>
          </a:p>
          <a:p>
            <a:r>
              <a:rPr lang="es-CO" dirty="0" smtClean="0"/>
              <a:t>Directora  Administrativa</a:t>
            </a:r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736" y="116632"/>
            <a:ext cx="3905250" cy="1628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43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Image result for ADULTO MAY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598" y="4748261"/>
            <a:ext cx="3274493" cy="214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LOGO CÁMARA DE REPRESENTANT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8640"/>
            <a:ext cx="1872208" cy="554645"/>
          </a:xfrm>
          <a:prstGeom prst="rect">
            <a:avLst/>
          </a:prstGeom>
          <a:noFill/>
          <a:effectLst>
            <a:outerShdw blurRad="50800" dist="50800" dir="5400000" sx="93000" sy="93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35696" y="720513"/>
            <a:ext cx="648072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es-CO" sz="2800" dirty="0"/>
              <a:t>Rendición de Cuentas    </a:t>
            </a:r>
            <a:br>
              <a:rPr lang="es-CO" sz="2800" dirty="0"/>
            </a:br>
            <a:r>
              <a:rPr lang="es-CO" sz="2800" dirty="0"/>
              <a:t>Cámara de Representantes</a:t>
            </a:r>
            <a:br>
              <a:rPr lang="es-CO" sz="2800" dirty="0"/>
            </a:br>
            <a:r>
              <a:rPr lang="es-CO" sz="2000" dirty="0"/>
              <a:t>20 de Julio de 2016 al 20 de Junio de 2017.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105922" y="2127339"/>
            <a:ext cx="252997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ctr"/>
            <a:r>
              <a:rPr lang="es-CO" b="1" dirty="0"/>
              <a:t>Proyecto de Ley No. 062 de 2015 Cámara – 170 de 2016 Senado, acumulado con el Proyecto de Ley N° 008 de 2015 </a:t>
            </a:r>
            <a:r>
              <a:rPr lang="es-CO" b="1" dirty="0" smtClean="0"/>
              <a:t>Cámara. </a:t>
            </a:r>
            <a:r>
              <a:rPr lang="es-CO" dirty="0" smtClean="0"/>
              <a:t>“Por </a:t>
            </a:r>
            <a:r>
              <a:rPr lang="es-CO" dirty="0"/>
              <a:t>la cual se modifica la cotización mensual al régimen contributivo de salud de los pensionados”.</a:t>
            </a:r>
            <a:r>
              <a:rPr lang="es-CO" b="1" dirty="0"/>
              <a:t> </a:t>
            </a:r>
            <a:endParaRPr lang="es-CO" b="1" dirty="0" smtClean="0"/>
          </a:p>
          <a:p>
            <a:pPr algn="just" fontAlgn="ctr"/>
            <a:r>
              <a:rPr lang="es-CO" b="1" dirty="0">
                <a:solidFill>
                  <a:srgbClr val="FF0000"/>
                </a:solidFill>
              </a:rPr>
              <a:t>(Objetado</a:t>
            </a:r>
            <a:r>
              <a:rPr lang="es-CO" b="1" dirty="0" smtClean="0">
                <a:solidFill>
                  <a:srgbClr val="FF0000"/>
                </a:solidFill>
              </a:rPr>
              <a:t>)</a:t>
            </a:r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137091" y="2320147"/>
            <a:ext cx="29878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ctr"/>
            <a:r>
              <a:rPr lang="es-CO" b="1" dirty="0"/>
              <a:t>Proyecto de Ley N°. 115 de 2015 Cámara – 126 de 2016 </a:t>
            </a:r>
            <a:r>
              <a:rPr lang="es-CO" b="1" dirty="0" smtClean="0"/>
              <a:t>Senado. </a:t>
            </a:r>
            <a:r>
              <a:rPr lang="es-CO" dirty="0"/>
              <a:t>“Por medio de la cual se establecen medidas de protección al adulto mayor en Colombia, se modifican las leyes 1251 de 2008, 1315 de 2009, 599 de 2000 y 1276 de 2009, se penaliza el maltrato intrafamiliar por abandono y se dictan otras disposiciones”. </a:t>
            </a:r>
            <a:endParaRPr lang="es-ES" dirty="0"/>
          </a:p>
        </p:txBody>
      </p:sp>
      <p:sp>
        <p:nvSpPr>
          <p:cNvPr id="5" name="AutoShape 2" descr="Image result for ADULTO MAY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AutoShape 4" descr="Image result for ADULTO MAY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946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LOGO CÁMARA DE REPRESENTAN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8640"/>
            <a:ext cx="1872208" cy="554645"/>
          </a:xfrm>
          <a:prstGeom prst="rect">
            <a:avLst/>
          </a:prstGeom>
          <a:noFill/>
          <a:effectLst>
            <a:outerShdw blurRad="50800" dist="50800" dir="5400000" sx="93000" sy="93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35696" y="720513"/>
            <a:ext cx="648072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es-CO" sz="2800" dirty="0"/>
              <a:t>Rendición de Cuentas    </a:t>
            </a:r>
            <a:br>
              <a:rPr lang="es-CO" sz="2800" dirty="0"/>
            </a:br>
            <a:r>
              <a:rPr lang="es-CO" sz="2800" dirty="0"/>
              <a:t>Cámara de Representantes</a:t>
            </a:r>
            <a:br>
              <a:rPr lang="es-CO" sz="2800" dirty="0"/>
            </a:br>
            <a:r>
              <a:rPr lang="es-CO" sz="2000" dirty="0"/>
              <a:t>20 de Julio de 2016 al 20 de Junio de 2017.</a:t>
            </a:r>
          </a:p>
        </p:txBody>
      </p:sp>
      <p:pic>
        <p:nvPicPr>
          <p:cNvPr id="8194" name="Picture 2" descr="Image result for RECONEXIÓN Y REINSTALACIÓN DE LOS SERVICIOS PÚBLICOS DOMICILIARI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80" y="4869160"/>
            <a:ext cx="3096980" cy="1878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2 Rectángulo"/>
          <p:cNvSpPr/>
          <p:nvPr/>
        </p:nvSpPr>
        <p:spPr>
          <a:xfrm>
            <a:off x="1114980" y="2132856"/>
            <a:ext cx="28083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sz="1400" b="1" dirty="0"/>
              <a:t>PROYECTO DE LEY N° 190 DE 2015 CÁMARA – 016 DE 2015 SENADO “POR MEDIO DE LA CUAL SE MODIFICA LA LEY 142 DE 1994, </a:t>
            </a:r>
            <a:r>
              <a:rPr lang="es-CO" sz="1400" dirty="0" smtClean="0"/>
              <a:t>Se elimina el cobro por reconexión y reinstalación de los servicios públicos domiciliarios residenciales, y se dictan otras disposiciones”. </a:t>
            </a:r>
            <a:r>
              <a:rPr lang="es-CO" sz="1400" b="1" dirty="0" smtClean="0">
                <a:solidFill>
                  <a:srgbClr val="FF0000"/>
                </a:solidFill>
              </a:rPr>
              <a:t>(Objetado, en revisión de la Corte Constitucional.)</a:t>
            </a:r>
            <a:endParaRPr lang="es-CO" sz="1400" b="1" dirty="0">
              <a:solidFill>
                <a:srgbClr val="FF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295986" y="4290036"/>
            <a:ext cx="359649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/>
              <a:t>PROYECTO DE LEY N° 113 DE 2015 CÁMARA </a:t>
            </a:r>
            <a:r>
              <a:rPr lang="es-CO" sz="1600" dirty="0"/>
              <a:t>“Por medio de la cual se prohíbe el cobro por retiros en cajeros electrónicos del sistema bancario colombiano de cuentas con movimientos inferiores a tres salarios mínimos mensuales legales vigentes</a:t>
            </a:r>
            <a:r>
              <a:rPr lang="es-CO" sz="1600" dirty="0" smtClean="0"/>
              <a:t>”. </a:t>
            </a:r>
            <a:endParaRPr lang="es-CO" sz="1400" b="1" dirty="0">
              <a:solidFill>
                <a:srgbClr val="FF0000"/>
              </a:solidFill>
            </a:endParaRPr>
          </a:p>
          <a:p>
            <a:pPr lvl="0"/>
            <a:endParaRPr lang="es-CO" dirty="0"/>
          </a:p>
        </p:txBody>
      </p:sp>
      <p:pic>
        <p:nvPicPr>
          <p:cNvPr id="8" name="Picture 2" descr="Image result for prohíbe el cobro por retiros en cajeros electrónico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20888"/>
            <a:ext cx="2779613" cy="18405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3334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LOGO CÁMARA DE REPRESENTAN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8640"/>
            <a:ext cx="1872208" cy="554645"/>
          </a:xfrm>
          <a:prstGeom prst="rect">
            <a:avLst/>
          </a:prstGeom>
          <a:noFill/>
          <a:effectLst>
            <a:outerShdw blurRad="50800" dist="50800" dir="5400000" sx="93000" sy="93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35696" y="720513"/>
            <a:ext cx="648072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es-CO" sz="2800" dirty="0"/>
              <a:t>Rendición de Cuentas    </a:t>
            </a:r>
            <a:br>
              <a:rPr lang="es-CO" sz="2800" dirty="0"/>
            </a:br>
            <a:r>
              <a:rPr lang="es-CO" sz="2800" dirty="0"/>
              <a:t>Cámara de Representantes</a:t>
            </a:r>
            <a:br>
              <a:rPr lang="es-CO" sz="2800" dirty="0"/>
            </a:br>
            <a:r>
              <a:rPr lang="es-CO" sz="2000" dirty="0"/>
              <a:t>20 de Julio de 2016 al 20 de Junio de 2017.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7589553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904062" y="4005064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 smtClean="0"/>
              <a:t>Acto Legislativo </a:t>
            </a:r>
            <a:r>
              <a:rPr lang="es-CO" b="1" dirty="0"/>
              <a:t>01 </a:t>
            </a:r>
            <a:r>
              <a:rPr lang="es-CO" b="1" dirty="0" smtClean="0"/>
              <a:t>de </a:t>
            </a:r>
            <a:r>
              <a:rPr lang="es-CO" b="1" dirty="0"/>
              <a:t>2016 </a:t>
            </a:r>
            <a:r>
              <a:rPr lang="es-CO" dirty="0" smtClean="0"/>
              <a:t>“Por medio del cual se establecen instrumentos jurídicos para facilitar y asegurar la implementación y el desarrollo normativo del acuerdo final para la terminación del conflicto y la construcción de una Paz estable y duradera”.</a:t>
            </a:r>
            <a:endParaRPr lang="es-CO" dirty="0"/>
          </a:p>
        </p:txBody>
      </p:sp>
      <p:sp>
        <p:nvSpPr>
          <p:cNvPr id="8" name="7 Rectángulo"/>
          <p:cNvSpPr/>
          <p:nvPr/>
        </p:nvSpPr>
        <p:spPr>
          <a:xfrm>
            <a:off x="1367650" y="2780928"/>
            <a:ext cx="7481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Legislatura por la Paz</a:t>
            </a:r>
            <a:endParaRPr lang="es-E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310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LOGO CÁMARA DE REPRESENTAN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8640"/>
            <a:ext cx="1872208" cy="554645"/>
          </a:xfrm>
          <a:prstGeom prst="rect">
            <a:avLst/>
          </a:prstGeom>
          <a:noFill/>
          <a:effectLst>
            <a:outerShdw blurRad="50800" dist="50800" dir="5400000" sx="93000" sy="93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35696" y="720513"/>
            <a:ext cx="648072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es-CO" sz="2800" dirty="0"/>
              <a:t>Rendición de Cuentas    </a:t>
            </a:r>
            <a:br>
              <a:rPr lang="es-CO" sz="2800" dirty="0"/>
            </a:br>
            <a:r>
              <a:rPr lang="es-CO" sz="2800" dirty="0"/>
              <a:t>Cámara de Representantes</a:t>
            </a:r>
            <a:br>
              <a:rPr lang="es-CO" sz="2800" dirty="0"/>
            </a:br>
            <a:r>
              <a:rPr lang="es-CO" sz="2000" dirty="0"/>
              <a:t>20 de Julio de 2016 al 20 de Junio de 2017.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654726"/>
              </p:ext>
            </p:extLst>
          </p:nvPr>
        </p:nvGraphicFramePr>
        <p:xfrm>
          <a:off x="1691680" y="2204862"/>
          <a:ext cx="6016243" cy="1481706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51711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451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s-ES" sz="1600" spc="-15" dirty="0">
                          <a:effectLst/>
                        </a:rPr>
                        <a:t>Total, iniciativas legislativas presentadas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Perpetua"/>
                        <a:ea typeface="Perpetu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s-CO" sz="1600" dirty="0">
                          <a:effectLst/>
                        </a:rPr>
                        <a:t>015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Perpetua"/>
                        <a:ea typeface="Perpetu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782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entury Gothic"/>
                        <a:buChar char="-"/>
                        <a:tabLst>
                          <a:tab pos="-457200" algn="l"/>
                        </a:tabLst>
                      </a:pPr>
                      <a:r>
                        <a:rPr lang="es-ES" sz="1200" spc="-15">
                          <a:effectLst/>
                        </a:rPr>
                        <a:t>Proyectos de Ley	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Perpetua"/>
                        <a:ea typeface="Perpetua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s-CO" sz="1200">
                          <a:effectLst/>
                        </a:rPr>
                        <a:t>003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Perpetua"/>
                        <a:ea typeface="Perpetu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782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entury Gothic"/>
                        <a:buChar char="-"/>
                        <a:tabLst>
                          <a:tab pos="-457200" algn="l"/>
                        </a:tabLst>
                      </a:pPr>
                      <a:r>
                        <a:rPr lang="es-CO" sz="1200" spc="-15">
                          <a:effectLst/>
                        </a:rPr>
                        <a:t>Proyectos de Acto Legislativo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Perpetua"/>
                        <a:ea typeface="Perpetua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s-CO" sz="1200">
                          <a:effectLst/>
                        </a:rPr>
                        <a:t>008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Perpetua"/>
                        <a:ea typeface="Perpetu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782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entury Gothic"/>
                        <a:buChar char="-"/>
                        <a:tabLst>
                          <a:tab pos="-457200" algn="l"/>
                        </a:tabLst>
                      </a:pPr>
                      <a:r>
                        <a:rPr lang="es-CO" sz="1200" spc="-15">
                          <a:effectLst/>
                        </a:rPr>
                        <a:t>Proyectos de Ley Estatutaria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Perpetua"/>
                        <a:ea typeface="Perpetua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s-CO" sz="1200">
                          <a:effectLst/>
                        </a:rPr>
                        <a:t>002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Perpetua"/>
                        <a:ea typeface="Perpetu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782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entury Gothic"/>
                        <a:buChar char="-"/>
                        <a:tabLst>
                          <a:tab pos="-457200" algn="l"/>
                        </a:tabLst>
                      </a:pPr>
                      <a:r>
                        <a:rPr lang="es-CO" sz="1200" spc="-15" dirty="0">
                          <a:effectLst/>
                        </a:rPr>
                        <a:t>Proyectos de Ley Orgánica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Perpetua"/>
                        <a:ea typeface="Perpetua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s-CO" sz="1200" dirty="0">
                          <a:effectLst/>
                        </a:rPr>
                        <a:t>002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Perpetua"/>
                        <a:ea typeface="Perpetu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316552"/>
              </p:ext>
            </p:extLst>
          </p:nvPr>
        </p:nvGraphicFramePr>
        <p:xfrm>
          <a:off x="1691680" y="5182342"/>
          <a:ext cx="6074230" cy="891914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52458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84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676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Novedades 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Perpetua"/>
                        <a:ea typeface="Perpetua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757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entury Gothic"/>
                        <a:buChar char="-"/>
                      </a:pPr>
                      <a:r>
                        <a:rPr lang="es-CO" sz="1200" dirty="0">
                          <a:effectLst/>
                        </a:rPr>
                        <a:t>Proyectos </a:t>
                      </a:r>
                      <a:r>
                        <a:rPr lang="es-CO" sz="1200" dirty="0" smtClean="0">
                          <a:effectLst/>
                        </a:rPr>
                        <a:t>Archivados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Perpetua"/>
                        <a:ea typeface="Perpetua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00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Perpetua"/>
                        <a:ea typeface="Perpetu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757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entury Gothic"/>
                        <a:buChar char="-"/>
                      </a:pPr>
                      <a:r>
                        <a:rPr lang="es-CO" sz="1200" dirty="0">
                          <a:effectLst/>
                        </a:rPr>
                        <a:t>Proyectos Retirados  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Perpetua"/>
                        <a:ea typeface="Perpetua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01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Perpetua"/>
                        <a:ea typeface="Perpetu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129630"/>
              </p:ext>
            </p:extLst>
          </p:nvPr>
        </p:nvGraphicFramePr>
        <p:xfrm>
          <a:off x="1691680" y="4018790"/>
          <a:ext cx="6055758" cy="1080729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52298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59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3253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Actualidad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Perpetua"/>
                        <a:ea typeface="Perpetua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939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entury Gothic"/>
                        <a:buChar char="-"/>
                      </a:pPr>
                      <a:r>
                        <a:rPr lang="es-CO" sz="1200" dirty="0">
                          <a:effectLst/>
                        </a:rPr>
                        <a:t>Leyes Sancionadas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Perpetua"/>
                        <a:ea typeface="Perpetua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</a:rPr>
                        <a:t>02</a:t>
                      </a:r>
                      <a:endParaRPr lang="es-ES" sz="1100">
                        <a:solidFill>
                          <a:srgbClr val="000000"/>
                        </a:solidFill>
                        <a:effectLst/>
                        <a:latin typeface="Perpetua"/>
                        <a:ea typeface="Perpetu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939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entury Gothic"/>
                        <a:buChar char="-"/>
                      </a:pPr>
                      <a:r>
                        <a:rPr lang="es-CO" sz="1200" dirty="0">
                          <a:effectLst/>
                        </a:rPr>
                        <a:t>Actos Legislativos promulgados   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Perpetua"/>
                        <a:ea typeface="Perpetua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</a:rPr>
                        <a:t>03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Perpetua"/>
                        <a:ea typeface="Perpetu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939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entury Gothic"/>
                        <a:buChar char="-"/>
                        <a:tabLst/>
                        <a:defRPr/>
                      </a:pPr>
                      <a:r>
                        <a:rPr kumimoji="0" lang="es-CO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Estatutaria en Revisión de la Corte Constitucional</a:t>
                      </a:r>
                      <a:endParaRPr kumimoji="0" lang="es-ES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smtClean="0">
                          <a:effectLst/>
                        </a:rPr>
                        <a:t>01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Perpetua"/>
                        <a:ea typeface="Perpetu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217309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845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LOGO CÁMARA DE REPRESENTAN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8640"/>
            <a:ext cx="1872208" cy="554645"/>
          </a:xfrm>
          <a:prstGeom prst="rect">
            <a:avLst/>
          </a:prstGeom>
          <a:noFill/>
          <a:effectLst>
            <a:outerShdw blurRad="50800" dist="50800" dir="5400000" sx="93000" sy="93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35696" y="720513"/>
            <a:ext cx="648072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es-CO" sz="2800" dirty="0"/>
              <a:t>Rendición de Cuentas    </a:t>
            </a:r>
            <a:br>
              <a:rPr lang="es-CO" sz="2800" dirty="0"/>
            </a:br>
            <a:r>
              <a:rPr lang="es-CO" sz="2800" dirty="0"/>
              <a:t>Cámara de Representantes</a:t>
            </a:r>
            <a:br>
              <a:rPr lang="es-CO" sz="2800" dirty="0"/>
            </a:br>
            <a:r>
              <a:rPr lang="es-CO" sz="2000" dirty="0"/>
              <a:t>20 de Julio de 2016 al 20 de Junio de 2017.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411766"/>
              </p:ext>
            </p:extLst>
          </p:nvPr>
        </p:nvGraphicFramePr>
        <p:xfrm>
          <a:off x="1889502" y="2060848"/>
          <a:ext cx="6096000" cy="44539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264609">
                  <a:extLst>
                    <a:ext uri="{9D8B030D-6E8A-4147-A177-3AD203B41FA5}">
                      <a16:colId xmlns="" xmlns:a16="http://schemas.microsoft.com/office/drawing/2014/main" val="1934459603"/>
                    </a:ext>
                  </a:extLst>
                </a:gridCol>
                <a:gridCol w="831391">
                  <a:extLst>
                    <a:ext uri="{9D8B030D-6E8A-4147-A177-3AD203B41FA5}">
                      <a16:colId xmlns="" xmlns:a16="http://schemas.microsoft.com/office/drawing/2014/main" val="1828294257"/>
                    </a:ext>
                  </a:extLst>
                </a:gridCol>
              </a:tblGrid>
              <a:tr h="44539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entury Gothic" panose="020B0502020202020204" pitchFamily="34" charset="0"/>
                        <a:buChar char="-"/>
                      </a:pPr>
                      <a:r>
                        <a:rPr lang="es-CO" sz="1800" dirty="0">
                          <a:effectLst/>
                        </a:rPr>
                        <a:t>Leyes Sancionadas </a:t>
                      </a:r>
                      <a:endParaRPr lang="x-none" sz="16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02</a:t>
                      </a:r>
                      <a:endParaRPr lang="x-none" sz="16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78060612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113082"/>
              </p:ext>
            </p:extLst>
          </p:nvPr>
        </p:nvGraphicFramePr>
        <p:xfrm>
          <a:off x="1889502" y="2404514"/>
          <a:ext cx="6096000" cy="11582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096000">
                  <a:extLst>
                    <a:ext uri="{9D8B030D-6E8A-4147-A177-3AD203B41FA5}">
                      <a16:colId xmlns="" xmlns:a16="http://schemas.microsoft.com/office/drawing/2014/main" val="37528148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600" dirty="0" smtClean="0"/>
                        <a:t>LEY 1820 </a:t>
                      </a:r>
                      <a:r>
                        <a:rPr lang="x-none" sz="1600" smtClean="0"/>
                        <a:t>DEL </a:t>
                      </a:r>
                      <a:r>
                        <a:rPr lang="es-CO" sz="1600" dirty="0" smtClean="0"/>
                        <a:t>                                     </a:t>
                      </a:r>
                      <a:r>
                        <a:rPr lang="es-CO" sz="1600" b="0" dirty="0" smtClean="0"/>
                        <a:t>A</a:t>
                      </a:r>
                      <a:r>
                        <a:rPr lang="x-none" sz="1600" b="0" smtClean="0"/>
                        <a:t>mnistía (trámite especial</a:t>
                      </a:r>
                      <a:endParaRPr lang="es-CO" sz="1600" dirty="0" smtClean="0"/>
                    </a:p>
                    <a:p>
                      <a:r>
                        <a:rPr lang="x-none" sz="1600" smtClean="0"/>
                        <a:t>30 </a:t>
                      </a:r>
                      <a:r>
                        <a:rPr lang="x-none" sz="1600" dirty="0" smtClean="0"/>
                        <a:t>DE DICIEMBRE </a:t>
                      </a:r>
                      <a:r>
                        <a:rPr lang="x-none" sz="1600" smtClean="0"/>
                        <a:t>DE 2016</a:t>
                      </a:r>
                      <a:r>
                        <a:rPr lang="es-CO" sz="1600" dirty="0" smtClean="0"/>
                        <a:t>                </a:t>
                      </a:r>
                      <a:r>
                        <a:rPr lang="x-none" sz="1600" b="0" smtClean="0"/>
                        <a:t>para la </a:t>
                      </a:r>
                      <a:r>
                        <a:rPr lang="es-CO" sz="1600" b="0" dirty="0" smtClean="0"/>
                        <a:t>P</a:t>
                      </a:r>
                      <a:r>
                        <a:rPr lang="x-none" sz="1600" b="0" smtClean="0"/>
                        <a:t>az)</a:t>
                      </a:r>
                      <a:endParaRPr lang="x-none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48335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600" b="1" dirty="0" smtClean="0"/>
                        <a:t>LEY 1830 DEL 06 </a:t>
                      </a:r>
                      <a:r>
                        <a:rPr lang="x-none" sz="1600" b="1" smtClean="0"/>
                        <a:t>DE </a:t>
                      </a:r>
                      <a:r>
                        <a:rPr lang="es-CO" sz="1600" b="1" dirty="0" smtClean="0"/>
                        <a:t>                          </a:t>
                      </a:r>
                      <a:r>
                        <a:rPr lang="es-CO" sz="1600" b="0" dirty="0" smtClean="0"/>
                        <a:t>V</a:t>
                      </a:r>
                      <a:r>
                        <a:rPr lang="x-none" sz="1600" b="0" smtClean="0"/>
                        <a:t>oceros </a:t>
                      </a:r>
                      <a:r>
                        <a:rPr lang="es-CO" sz="1600" b="0" dirty="0" smtClean="0"/>
                        <a:t>F</a:t>
                      </a:r>
                      <a:r>
                        <a:rPr lang="x-none" sz="1600" b="0" smtClean="0"/>
                        <a:t>arc-</a:t>
                      </a:r>
                      <a:r>
                        <a:rPr lang="es-CO" sz="1600" b="0" dirty="0" smtClean="0"/>
                        <a:t>EP</a:t>
                      </a:r>
                      <a:endParaRPr lang="es-CO" sz="1600" b="1" dirty="0" smtClean="0"/>
                    </a:p>
                    <a:p>
                      <a:r>
                        <a:rPr lang="x-none" sz="1600" b="1" smtClean="0"/>
                        <a:t>MARZO DE 2017</a:t>
                      </a:r>
                      <a:endParaRPr lang="x-none" sz="1600" b="1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09451545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920573"/>
              </p:ext>
            </p:extLst>
          </p:nvPr>
        </p:nvGraphicFramePr>
        <p:xfrm>
          <a:off x="1889502" y="4074345"/>
          <a:ext cx="6096000" cy="44539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264609">
                  <a:extLst>
                    <a:ext uri="{9D8B030D-6E8A-4147-A177-3AD203B41FA5}">
                      <a16:colId xmlns="" xmlns:a16="http://schemas.microsoft.com/office/drawing/2014/main" val="1934459603"/>
                    </a:ext>
                  </a:extLst>
                </a:gridCol>
                <a:gridCol w="831391">
                  <a:extLst>
                    <a:ext uri="{9D8B030D-6E8A-4147-A177-3AD203B41FA5}">
                      <a16:colId xmlns="" xmlns:a16="http://schemas.microsoft.com/office/drawing/2014/main" val="1828294257"/>
                    </a:ext>
                  </a:extLst>
                </a:gridCol>
              </a:tblGrid>
              <a:tr h="44539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entury Gothic" panose="020B0502020202020204" pitchFamily="34" charset="0"/>
                        <a:buChar char="-"/>
                      </a:pPr>
                      <a:r>
                        <a:rPr lang="es-CO" sz="1800" dirty="0" smtClean="0">
                          <a:effectLst/>
                        </a:rPr>
                        <a:t>Actos</a:t>
                      </a:r>
                      <a:r>
                        <a:rPr lang="es-CO" sz="1800" baseline="0" dirty="0" smtClean="0">
                          <a:effectLst/>
                        </a:rPr>
                        <a:t> Legislativos Promulgados</a:t>
                      </a:r>
                      <a:endParaRPr lang="x-none" sz="16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 smtClean="0">
                          <a:effectLst/>
                        </a:rPr>
                        <a:t>03</a:t>
                      </a:r>
                      <a:endParaRPr lang="x-none" sz="16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78060612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235479"/>
              </p:ext>
            </p:extLst>
          </p:nvPr>
        </p:nvGraphicFramePr>
        <p:xfrm>
          <a:off x="1889502" y="4418011"/>
          <a:ext cx="6096000" cy="17373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096000">
                  <a:extLst>
                    <a:ext uri="{9D8B030D-6E8A-4147-A177-3AD203B41FA5}">
                      <a16:colId xmlns="" xmlns:a16="http://schemas.microsoft.com/office/drawing/2014/main" val="37528148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ACTO LEGISLATIVO N° 01                  </a:t>
                      </a:r>
                      <a:r>
                        <a:rPr lang="x-none" sz="1600" b="0" smtClean="0"/>
                        <a:t>Jurisdiccion especial</a:t>
                      </a:r>
                      <a:endParaRPr lang="pt-BR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DE ABRIL 04 DE 2017                          </a:t>
                      </a:r>
                      <a:r>
                        <a:rPr lang="x-none" sz="1600" b="0" smtClean="0"/>
                        <a:t>para la </a:t>
                      </a:r>
                      <a:r>
                        <a:rPr lang="es-CO" sz="1600" b="0" dirty="0" smtClean="0"/>
                        <a:t>P</a:t>
                      </a:r>
                      <a:r>
                        <a:rPr lang="x-none" sz="1600" b="0" smtClean="0"/>
                        <a:t>az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48335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600" b="1" dirty="0" smtClean="0"/>
                        <a:t>ACTO LEGISLATIVO N° </a:t>
                      </a:r>
                      <a:r>
                        <a:rPr lang="x-none" sz="1600" b="1" smtClean="0"/>
                        <a:t>02 </a:t>
                      </a:r>
                      <a:r>
                        <a:rPr lang="es-CO" sz="1600" b="1" dirty="0" smtClean="0"/>
                        <a:t>                 </a:t>
                      </a:r>
                      <a:r>
                        <a:rPr lang="x-none" sz="1600" b="0" smtClean="0"/>
                        <a:t>Estabilidad y seguridad</a:t>
                      </a:r>
                      <a:endParaRPr lang="es-CO" sz="16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600" b="1" smtClean="0"/>
                        <a:t>DE </a:t>
                      </a:r>
                      <a:r>
                        <a:rPr lang="x-none" sz="1600" b="1" dirty="0" smtClean="0"/>
                        <a:t>MAYO 11 </a:t>
                      </a:r>
                      <a:r>
                        <a:rPr lang="x-none" sz="1600" b="1" smtClean="0"/>
                        <a:t>DE 2017</a:t>
                      </a:r>
                      <a:r>
                        <a:rPr lang="es-CO" sz="1600" b="1" dirty="0" smtClean="0"/>
                        <a:t>                           </a:t>
                      </a:r>
                      <a:r>
                        <a:rPr lang="x-none" sz="1600" b="0" smtClean="0"/>
                        <a:t>jurídica al acuerdo final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09451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600" b="1" dirty="0" smtClean="0"/>
                        <a:t>ACTO LEGISLATIVO </a:t>
                      </a:r>
                      <a:r>
                        <a:rPr lang="x-none" sz="1600" b="1" smtClean="0"/>
                        <a:t>03 </a:t>
                      </a:r>
                      <a:r>
                        <a:rPr lang="es-CO" sz="1600" b="1" dirty="0" smtClean="0"/>
                        <a:t>                      </a:t>
                      </a:r>
                      <a:r>
                        <a:rPr lang="x-none" sz="1600" b="0" smtClean="0"/>
                        <a:t>Reincorporación política</a:t>
                      </a:r>
                      <a:endParaRPr lang="es-CO" sz="16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600" b="1" smtClean="0"/>
                        <a:t>DE </a:t>
                      </a:r>
                      <a:r>
                        <a:rPr lang="x-none" sz="1600" b="1" dirty="0" smtClean="0"/>
                        <a:t>MAYO 23 </a:t>
                      </a:r>
                      <a:r>
                        <a:rPr lang="x-none" sz="1600" b="1" smtClean="0"/>
                        <a:t>DE 2017</a:t>
                      </a:r>
                      <a:r>
                        <a:rPr lang="es-CO" sz="1600" b="1" dirty="0" smtClean="0"/>
                        <a:t>                          </a:t>
                      </a:r>
                      <a:r>
                        <a:rPr lang="x-none" sz="1600" b="0" smtClean="0"/>
                        <a:t>acuerdo final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78077878"/>
                  </a:ext>
                </a:extLst>
              </a:tr>
            </a:tbl>
          </a:graphicData>
        </a:graphic>
      </p:graphicFrame>
      <p:sp>
        <p:nvSpPr>
          <p:cNvPr id="3" name="2 Flecha derecha"/>
          <p:cNvSpPr/>
          <p:nvPr/>
        </p:nvSpPr>
        <p:spPr>
          <a:xfrm>
            <a:off x="4848961" y="2530624"/>
            <a:ext cx="432048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Flecha derecha"/>
          <p:cNvSpPr/>
          <p:nvPr/>
        </p:nvSpPr>
        <p:spPr>
          <a:xfrm>
            <a:off x="4847698" y="3068960"/>
            <a:ext cx="432048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1 Flecha derecha"/>
          <p:cNvSpPr/>
          <p:nvPr/>
        </p:nvSpPr>
        <p:spPr>
          <a:xfrm>
            <a:off x="4836481" y="4509120"/>
            <a:ext cx="432048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12 Flecha derecha"/>
          <p:cNvSpPr/>
          <p:nvPr/>
        </p:nvSpPr>
        <p:spPr>
          <a:xfrm>
            <a:off x="4831723" y="5085184"/>
            <a:ext cx="432048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13 Flecha derecha"/>
          <p:cNvSpPr/>
          <p:nvPr/>
        </p:nvSpPr>
        <p:spPr>
          <a:xfrm>
            <a:off x="4829052" y="5661248"/>
            <a:ext cx="432048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737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LOGO CÁMARA DE REPRESENTAN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8640"/>
            <a:ext cx="1872208" cy="554645"/>
          </a:xfrm>
          <a:prstGeom prst="rect">
            <a:avLst/>
          </a:prstGeom>
          <a:noFill/>
          <a:effectLst>
            <a:outerShdw blurRad="50800" dist="50800" dir="5400000" sx="93000" sy="93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35696" y="720513"/>
            <a:ext cx="648072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es-CO" sz="2800" dirty="0"/>
              <a:t>Rendición de Cuentas    </a:t>
            </a:r>
            <a:br>
              <a:rPr lang="es-CO" sz="2800" dirty="0"/>
            </a:br>
            <a:r>
              <a:rPr lang="es-CO" sz="2800" dirty="0"/>
              <a:t>Cámara de Representantes</a:t>
            </a:r>
            <a:br>
              <a:rPr lang="es-CO" sz="2800" dirty="0"/>
            </a:br>
            <a:r>
              <a:rPr lang="es-CO" sz="2000" dirty="0"/>
              <a:t>20 de Julio de 2016 al 20 de Junio de 2017.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356854"/>
              </p:ext>
            </p:extLst>
          </p:nvPr>
        </p:nvGraphicFramePr>
        <p:xfrm>
          <a:off x="1889502" y="2674172"/>
          <a:ext cx="6096000" cy="63093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264609">
                  <a:extLst>
                    <a:ext uri="{9D8B030D-6E8A-4147-A177-3AD203B41FA5}">
                      <a16:colId xmlns="" xmlns:a16="http://schemas.microsoft.com/office/drawing/2014/main" val="1934459603"/>
                    </a:ext>
                  </a:extLst>
                </a:gridCol>
                <a:gridCol w="831391">
                  <a:extLst>
                    <a:ext uri="{9D8B030D-6E8A-4147-A177-3AD203B41FA5}">
                      <a16:colId xmlns="" xmlns:a16="http://schemas.microsoft.com/office/drawing/2014/main" val="1828294257"/>
                    </a:ext>
                  </a:extLst>
                </a:gridCol>
              </a:tblGrid>
              <a:tr h="44539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entury Gothic" panose="020B0502020202020204" pitchFamily="34" charset="0"/>
                        <a:buChar char="-"/>
                      </a:pPr>
                      <a:r>
                        <a:rPr lang="es-CO" sz="18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Estatutaria</a:t>
                      </a:r>
                      <a:r>
                        <a:rPr lang="es-CO" sz="18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 Revisión de la Corte Constitucional</a:t>
                      </a:r>
                      <a:endParaRPr lang="x-none" sz="16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 smtClean="0">
                          <a:effectLst/>
                        </a:rPr>
                        <a:t>01</a:t>
                      </a:r>
                      <a:endParaRPr lang="x-none" sz="16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78060612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767239"/>
              </p:ext>
            </p:extLst>
          </p:nvPr>
        </p:nvGraphicFramePr>
        <p:xfrm>
          <a:off x="1889502" y="3303584"/>
          <a:ext cx="6096000" cy="8229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096000">
                  <a:extLst>
                    <a:ext uri="{9D8B030D-6E8A-4147-A177-3AD203B41FA5}">
                      <a16:colId xmlns="" xmlns:a16="http://schemas.microsoft.com/office/drawing/2014/main" val="3752814851"/>
                    </a:ext>
                  </a:extLst>
                </a:gridCol>
              </a:tblGrid>
              <a:tr h="6206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600" b="1" dirty="0" smtClean="0"/>
                        <a:t>Proyecto de Ley </a:t>
                      </a:r>
                      <a:r>
                        <a:rPr lang="x-none" sz="1600" b="1" smtClean="0"/>
                        <a:t>Estatutaria </a:t>
                      </a:r>
                      <a:r>
                        <a:rPr lang="es-CO" sz="1600" b="1" dirty="0" smtClean="0"/>
                        <a:t>                       </a:t>
                      </a:r>
                      <a:r>
                        <a:rPr lang="x-none" sz="1600" b="0" smtClean="0"/>
                        <a:t>Estatuto de la</a:t>
                      </a:r>
                      <a:endParaRPr lang="es-CO" sz="16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600" b="1" smtClean="0"/>
                        <a:t>No</a:t>
                      </a:r>
                      <a:r>
                        <a:rPr lang="x-none" sz="1600" b="1" dirty="0" smtClean="0"/>
                        <a:t>. 006 de 2017 Cámara </a:t>
                      </a:r>
                      <a:r>
                        <a:rPr lang="x-none" sz="1600" b="1" smtClean="0"/>
                        <a:t>– </a:t>
                      </a:r>
                      <a:r>
                        <a:rPr lang="es-CO" sz="1600" b="1" dirty="0" smtClean="0"/>
                        <a:t>                          </a:t>
                      </a:r>
                      <a:r>
                        <a:rPr lang="es-CO" sz="1600" b="0" dirty="0" smtClean="0"/>
                        <a:t>O</a:t>
                      </a:r>
                      <a:r>
                        <a:rPr lang="x-none" sz="1600" b="0" smtClean="0"/>
                        <a:t>posición </a:t>
                      </a:r>
                      <a:r>
                        <a:rPr lang="es-CO" sz="1600" b="0" dirty="0" smtClean="0"/>
                        <a:t>P</a:t>
                      </a:r>
                      <a:r>
                        <a:rPr lang="x-none" sz="1600" b="0" smtClean="0"/>
                        <a:t>olítica</a:t>
                      </a:r>
                      <a:endParaRPr lang="es-CO" sz="1600" b="1" dirty="0" smtClean="0"/>
                    </a:p>
                    <a:p>
                      <a:r>
                        <a:rPr lang="x-none" sz="1600" b="1" smtClean="0"/>
                        <a:t>003 </a:t>
                      </a:r>
                      <a:r>
                        <a:rPr lang="x-none" sz="1600" b="1" dirty="0" smtClean="0"/>
                        <a:t>de 2017 </a:t>
                      </a:r>
                      <a:r>
                        <a:rPr lang="x-none" sz="1600" b="1" smtClean="0"/>
                        <a:t>Senado </a:t>
                      </a:r>
                      <a:endParaRPr lang="x-none" sz="1600" b="1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48335011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729806"/>
              </p:ext>
            </p:extLst>
          </p:nvPr>
        </p:nvGraphicFramePr>
        <p:xfrm>
          <a:off x="1889502" y="4687669"/>
          <a:ext cx="6096000" cy="44539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264609">
                  <a:extLst>
                    <a:ext uri="{9D8B030D-6E8A-4147-A177-3AD203B41FA5}">
                      <a16:colId xmlns="" xmlns:a16="http://schemas.microsoft.com/office/drawing/2014/main" val="1934459603"/>
                    </a:ext>
                  </a:extLst>
                </a:gridCol>
                <a:gridCol w="831391">
                  <a:extLst>
                    <a:ext uri="{9D8B030D-6E8A-4147-A177-3AD203B41FA5}">
                      <a16:colId xmlns="" xmlns:a16="http://schemas.microsoft.com/office/drawing/2014/main" val="1828294257"/>
                    </a:ext>
                  </a:extLst>
                </a:gridCol>
              </a:tblGrid>
              <a:tr h="44539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entury Gothic" panose="020B0502020202020204" pitchFamily="34" charset="0"/>
                        <a:buChar char="-"/>
                      </a:pPr>
                      <a:r>
                        <a:rPr lang="es-CO" sz="1800" dirty="0" smtClean="0">
                          <a:effectLst/>
                        </a:rPr>
                        <a:t>Proyecto</a:t>
                      </a:r>
                      <a:r>
                        <a:rPr lang="es-CO" sz="1800" baseline="0" dirty="0" smtClean="0">
                          <a:effectLst/>
                        </a:rPr>
                        <a:t> Retirado</a:t>
                      </a:r>
                      <a:endParaRPr lang="x-none" sz="16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 smtClean="0">
                          <a:effectLst/>
                        </a:rPr>
                        <a:t>01</a:t>
                      </a:r>
                      <a:endParaRPr lang="x-none" sz="16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78060612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94372"/>
              </p:ext>
            </p:extLst>
          </p:nvPr>
        </p:nvGraphicFramePr>
        <p:xfrm>
          <a:off x="1912403" y="5133062"/>
          <a:ext cx="6096000" cy="620649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096000">
                  <a:extLst>
                    <a:ext uri="{9D8B030D-6E8A-4147-A177-3AD203B41FA5}">
                      <a16:colId xmlns="" xmlns:a16="http://schemas.microsoft.com/office/drawing/2014/main" val="3752814851"/>
                    </a:ext>
                  </a:extLst>
                </a:gridCol>
              </a:tblGrid>
              <a:tr h="6206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600" b="1" dirty="0" smtClean="0"/>
                        <a:t>Proyecto de Acto </a:t>
                      </a:r>
                      <a:r>
                        <a:rPr lang="x-none" sz="1600" b="1" smtClean="0"/>
                        <a:t>Legislativo </a:t>
                      </a:r>
                      <a:r>
                        <a:rPr lang="es-CO" sz="1600" b="1" dirty="0" smtClean="0"/>
                        <a:t>                      </a:t>
                      </a:r>
                      <a:r>
                        <a:rPr lang="x-none" sz="1600" b="0" smtClean="0"/>
                        <a:t>Sistema de</a:t>
                      </a:r>
                      <a:endParaRPr lang="es-CO" sz="16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600" b="1" smtClean="0"/>
                        <a:t>No</a:t>
                      </a:r>
                      <a:r>
                        <a:rPr lang="x-none" sz="1600" b="1" dirty="0" smtClean="0"/>
                        <a:t>. 011 de 2017 </a:t>
                      </a:r>
                      <a:r>
                        <a:rPr lang="x-none" sz="1600" b="1" smtClean="0"/>
                        <a:t>Cámara </a:t>
                      </a:r>
                      <a:r>
                        <a:rPr lang="es-CO" sz="1600" b="1" dirty="0" smtClean="0"/>
                        <a:t>                              </a:t>
                      </a:r>
                      <a:r>
                        <a:rPr lang="es-CO" sz="1600" b="0" dirty="0" smtClean="0"/>
                        <a:t>P</a:t>
                      </a:r>
                      <a:r>
                        <a:rPr lang="x-none" sz="1600" b="0" smtClean="0"/>
                        <a:t>artidos </a:t>
                      </a:r>
                      <a:r>
                        <a:rPr lang="es-CO" sz="1600" b="0" dirty="0" smtClean="0"/>
                        <a:t>P</a:t>
                      </a:r>
                      <a:r>
                        <a:rPr lang="x-none" sz="1600" b="0" smtClean="0"/>
                        <a:t>ol</a:t>
                      </a:r>
                      <a:r>
                        <a:rPr lang="es-CO" sz="1600" b="0" dirty="0" smtClean="0"/>
                        <a:t>í</a:t>
                      </a:r>
                      <a:r>
                        <a:rPr lang="x-none" sz="1600" b="0" smtClean="0"/>
                        <a:t>ticos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48335011"/>
                  </a:ext>
                </a:extLst>
              </a:tr>
            </a:tbl>
          </a:graphicData>
        </a:graphic>
      </p:graphicFrame>
      <p:sp>
        <p:nvSpPr>
          <p:cNvPr id="10" name="9 Flecha derecha"/>
          <p:cNvSpPr/>
          <p:nvPr/>
        </p:nvSpPr>
        <p:spPr>
          <a:xfrm>
            <a:off x="5052505" y="3501008"/>
            <a:ext cx="432048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Flecha derecha"/>
          <p:cNvSpPr/>
          <p:nvPr/>
        </p:nvSpPr>
        <p:spPr>
          <a:xfrm>
            <a:off x="5081038" y="5229200"/>
            <a:ext cx="432048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712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LOGO CÁMARA DE REPRESENTAN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8640"/>
            <a:ext cx="1872208" cy="554645"/>
          </a:xfrm>
          <a:prstGeom prst="rect">
            <a:avLst/>
          </a:prstGeom>
          <a:noFill/>
          <a:effectLst>
            <a:outerShdw blurRad="50800" dist="50800" dir="5400000" sx="93000" sy="93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35696" y="720513"/>
            <a:ext cx="648072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es-CO" sz="2800" dirty="0"/>
              <a:t>Rendición de Cuentas    </a:t>
            </a:r>
            <a:br>
              <a:rPr lang="es-CO" sz="2800" dirty="0"/>
            </a:br>
            <a:r>
              <a:rPr lang="es-CO" sz="2800" dirty="0"/>
              <a:t>Cámara de Representantes</a:t>
            </a:r>
            <a:br>
              <a:rPr lang="es-CO" sz="2800" dirty="0"/>
            </a:br>
            <a:r>
              <a:rPr lang="es-CO" sz="2000" dirty="0"/>
              <a:t>20 de Julio de 2016 al 20 de Junio de 2017.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033611"/>
              </p:ext>
            </p:extLst>
          </p:nvPr>
        </p:nvGraphicFramePr>
        <p:xfrm>
          <a:off x="1889502" y="2674172"/>
          <a:ext cx="6096000" cy="63093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264609">
                  <a:extLst>
                    <a:ext uri="{9D8B030D-6E8A-4147-A177-3AD203B41FA5}">
                      <a16:colId xmlns="" xmlns:a16="http://schemas.microsoft.com/office/drawing/2014/main" val="1934459603"/>
                    </a:ext>
                  </a:extLst>
                </a:gridCol>
                <a:gridCol w="831391">
                  <a:extLst>
                    <a:ext uri="{9D8B030D-6E8A-4147-A177-3AD203B41FA5}">
                      <a16:colId xmlns="" xmlns:a16="http://schemas.microsoft.com/office/drawing/2014/main" val="1828294257"/>
                    </a:ext>
                  </a:extLst>
                </a:gridCol>
              </a:tblGrid>
              <a:tr h="44539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entury Gothic" panose="020B0502020202020204" pitchFamily="34" charset="0"/>
                        <a:buChar char="-"/>
                      </a:pPr>
                      <a:r>
                        <a:rPr lang="es-CO" sz="18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Aprobados en Cámara pendiente de discusión en el Senado de la República</a:t>
                      </a:r>
                      <a:endParaRPr lang="x-none" sz="16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 smtClean="0">
                          <a:effectLst/>
                        </a:rPr>
                        <a:t>01</a:t>
                      </a:r>
                      <a:endParaRPr lang="x-none" sz="16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78060612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854060"/>
              </p:ext>
            </p:extLst>
          </p:nvPr>
        </p:nvGraphicFramePr>
        <p:xfrm>
          <a:off x="1889502" y="3303584"/>
          <a:ext cx="6096000" cy="620649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096000">
                  <a:extLst>
                    <a:ext uri="{9D8B030D-6E8A-4147-A177-3AD203B41FA5}">
                      <a16:colId xmlns="" xmlns:a16="http://schemas.microsoft.com/office/drawing/2014/main" val="3752814851"/>
                    </a:ext>
                  </a:extLst>
                </a:gridCol>
              </a:tblGrid>
              <a:tr h="6206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600" b="1" dirty="0" smtClean="0"/>
                        <a:t>Proyecto de Acto </a:t>
                      </a:r>
                      <a:r>
                        <a:rPr lang="x-none" sz="1600" b="1" smtClean="0"/>
                        <a:t>Legislativo </a:t>
                      </a:r>
                      <a:r>
                        <a:rPr lang="es-CO" sz="1600" b="1" dirty="0" smtClean="0"/>
                        <a:t>                   </a:t>
                      </a:r>
                      <a:r>
                        <a:rPr lang="x-none" sz="1600" b="0" smtClean="0"/>
                        <a:t>Sistema </a:t>
                      </a:r>
                      <a:r>
                        <a:rPr lang="es-CO" sz="1600" b="0" dirty="0" smtClean="0"/>
                        <a:t>G</a:t>
                      </a:r>
                      <a:r>
                        <a:rPr lang="x-none" sz="1600" b="0" smtClean="0"/>
                        <a:t>eneral de</a:t>
                      </a:r>
                      <a:endParaRPr lang="es-CO" sz="16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600" b="1" smtClean="0"/>
                        <a:t>No. 010 de 2017 Cámara </a:t>
                      </a:r>
                      <a:r>
                        <a:rPr lang="es-CO" sz="1600" b="1" dirty="0" smtClean="0"/>
                        <a:t>                           </a:t>
                      </a:r>
                      <a:r>
                        <a:rPr lang="es-CO" sz="1600" b="0" dirty="0" smtClean="0"/>
                        <a:t>R</a:t>
                      </a:r>
                      <a:r>
                        <a:rPr lang="x-none" sz="1600" b="0" smtClean="0"/>
                        <a:t>egal</a:t>
                      </a:r>
                      <a:r>
                        <a:rPr lang="es-CO" sz="1600" b="0" dirty="0" smtClean="0"/>
                        <a:t>í</a:t>
                      </a:r>
                      <a:r>
                        <a:rPr lang="x-none" sz="1600" b="0" smtClean="0"/>
                        <a:t>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48335011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339918"/>
              </p:ext>
            </p:extLst>
          </p:nvPr>
        </p:nvGraphicFramePr>
        <p:xfrm>
          <a:off x="1889502" y="4687669"/>
          <a:ext cx="6096000" cy="44539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264609">
                  <a:extLst>
                    <a:ext uri="{9D8B030D-6E8A-4147-A177-3AD203B41FA5}">
                      <a16:colId xmlns="" xmlns:a16="http://schemas.microsoft.com/office/drawing/2014/main" val="1934459603"/>
                    </a:ext>
                  </a:extLst>
                </a:gridCol>
                <a:gridCol w="831391">
                  <a:extLst>
                    <a:ext uri="{9D8B030D-6E8A-4147-A177-3AD203B41FA5}">
                      <a16:colId xmlns="" xmlns:a16="http://schemas.microsoft.com/office/drawing/2014/main" val="1828294257"/>
                    </a:ext>
                  </a:extLst>
                </a:gridCol>
              </a:tblGrid>
              <a:tr h="44539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entury Gothic" panose="020B0502020202020204" pitchFamily="34" charset="0"/>
                        <a:buChar char="-"/>
                      </a:pPr>
                      <a:r>
                        <a:rPr lang="es-CO" sz="1800" dirty="0" smtClean="0">
                          <a:effectLst/>
                        </a:rPr>
                        <a:t>Solicitud de Audiencia</a:t>
                      </a:r>
                      <a:endParaRPr lang="x-none" sz="16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 smtClean="0">
                          <a:effectLst/>
                        </a:rPr>
                        <a:t>01</a:t>
                      </a:r>
                      <a:endParaRPr lang="x-none" sz="16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78060612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047218"/>
              </p:ext>
            </p:extLst>
          </p:nvPr>
        </p:nvGraphicFramePr>
        <p:xfrm>
          <a:off x="1912403" y="5133062"/>
          <a:ext cx="6096000" cy="620649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096000">
                  <a:extLst>
                    <a:ext uri="{9D8B030D-6E8A-4147-A177-3AD203B41FA5}">
                      <a16:colId xmlns="" xmlns:a16="http://schemas.microsoft.com/office/drawing/2014/main" val="3752814851"/>
                    </a:ext>
                  </a:extLst>
                </a:gridCol>
              </a:tblGrid>
              <a:tr h="6206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600" b="1" dirty="0" smtClean="0"/>
                        <a:t>Proyecto de Acto </a:t>
                      </a:r>
                      <a:r>
                        <a:rPr lang="x-none" sz="1600" b="1" smtClean="0"/>
                        <a:t>Legislativo </a:t>
                      </a:r>
                      <a:r>
                        <a:rPr lang="es-CO" sz="1600" b="1" dirty="0" smtClean="0"/>
                        <a:t>                    </a:t>
                      </a:r>
                      <a:r>
                        <a:rPr lang="x-none" sz="1600" b="0" smtClean="0"/>
                        <a:t>Reforma </a:t>
                      </a:r>
                      <a:r>
                        <a:rPr lang="es-CO" sz="1600" b="0" dirty="0" smtClean="0"/>
                        <a:t>P</a:t>
                      </a:r>
                      <a:r>
                        <a:rPr lang="x-none" sz="1600" b="0" smtClean="0"/>
                        <a:t>olítica y</a:t>
                      </a:r>
                      <a:endParaRPr lang="es-CO" sz="16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600" b="1" smtClean="0"/>
                        <a:t>No</a:t>
                      </a:r>
                      <a:r>
                        <a:rPr lang="x-none" sz="1600" b="1" dirty="0" smtClean="0"/>
                        <a:t>. 012 de 2017 </a:t>
                      </a:r>
                      <a:r>
                        <a:rPr lang="x-none" sz="1600" b="1" smtClean="0"/>
                        <a:t>Cámara </a:t>
                      </a:r>
                      <a:r>
                        <a:rPr lang="es-CO" sz="1600" b="1" dirty="0" smtClean="0"/>
                        <a:t>                            </a:t>
                      </a:r>
                      <a:r>
                        <a:rPr lang="es-CO" sz="1600" b="0" dirty="0" smtClean="0"/>
                        <a:t>E</a:t>
                      </a:r>
                      <a:r>
                        <a:rPr lang="x-none" sz="1600" b="0" smtClean="0"/>
                        <a:t>lectoral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48335011"/>
                  </a:ext>
                </a:extLst>
              </a:tr>
            </a:tbl>
          </a:graphicData>
        </a:graphic>
      </p:graphicFrame>
      <p:sp>
        <p:nvSpPr>
          <p:cNvPr id="10" name="9 Flecha derecha"/>
          <p:cNvSpPr/>
          <p:nvPr/>
        </p:nvSpPr>
        <p:spPr>
          <a:xfrm>
            <a:off x="5052505" y="3501008"/>
            <a:ext cx="432048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Flecha derecha"/>
          <p:cNvSpPr/>
          <p:nvPr/>
        </p:nvSpPr>
        <p:spPr>
          <a:xfrm>
            <a:off x="5148064" y="5301208"/>
            <a:ext cx="432048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259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LOGO CÁMARA DE REPRESENTAN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8640"/>
            <a:ext cx="1872208" cy="554645"/>
          </a:xfrm>
          <a:prstGeom prst="rect">
            <a:avLst/>
          </a:prstGeom>
          <a:noFill/>
          <a:effectLst>
            <a:outerShdw blurRad="50800" dist="50800" dir="5400000" sx="93000" sy="93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35696" y="720513"/>
            <a:ext cx="648072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es-CO" sz="2800" dirty="0"/>
              <a:t>Rendición de Cuentas    </a:t>
            </a:r>
            <a:br>
              <a:rPr lang="es-CO" sz="2800" dirty="0"/>
            </a:br>
            <a:r>
              <a:rPr lang="es-CO" sz="2800" dirty="0"/>
              <a:t>Cámara de Representantes</a:t>
            </a:r>
            <a:br>
              <a:rPr lang="es-CO" sz="2800" dirty="0"/>
            </a:br>
            <a:r>
              <a:rPr lang="es-CO" sz="2000" dirty="0"/>
              <a:t>20 de Julio de 2016 al 20 de Junio de 2017.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127947"/>
              </p:ext>
            </p:extLst>
          </p:nvPr>
        </p:nvGraphicFramePr>
        <p:xfrm>
          <a:off x="1836893" y="1941093"/>
          <a:ext cx="6096000" cy="44539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264609">
                  <a:extLst>
                    <a:ext uri="{9D8B030D-6E8A-4147-A177-3AD203B41FA5}">
                      <a16:colId xmlns="" xmlns:a16="http://schemas.microsoft.com/office/drawing/2014/main" val="1934459603"/>
                    </a:ext>
                  </a:extLst>
                </a:gridCol>
                <a:gridCol w="831391">
                  <a:extLst>
                    <a:ext uri="{9D8B030D-6E8A-4147-A177-3AD203B41FA5}">
                      <a16:colId xmlns="" xmlns:a16="http://schemas.microsoft.com/office/drawing/2014/main" val="1828294257"/>
                    </a:ext>
                  </a:extLst>
                </a:gridCol>
              </a:tblGrid>
              <a:tr h="44539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entury Gothic" panose="020B0502020202020204" pitchFamily="34" charset="0"/>
                        <a:buChar char="-"/>
                      </a:pPr>
                      <a:r>
                        <a:rPr lang="es-CO" sz="18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Pendient</a:t>
                      </a:r>
                      <a:r>
                        <a:rPr lang="es-CO" sz="18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Ponencia Primer Debate Cámara</a:t>
                      </a:r>
                      <a:endParaRPr lang="x-none" sz="16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 smtClean="0">
                          <a:effectLst/>
                        </a:rPr>
                        <a:t>02</a:t>
                      </a:r>
                      <a:endParaRPr lang="x-none" sz="16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78060612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306412"/>
              </p:ext>
            </p:extLst>
          </p:nvPr>
        </p:nvGraphicFramePr>
        <p:xfrm>
          <a:off x="1837140" y="2364185"/>
          <a:ext cx="6096000" cy="160743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096000">
                  <a:extLst>
                    <a:ext uri="{9D8B030D-6E8A-4147-A177-3AD203B41FA5}">
                      <a16:colId xmlns="" xmlns:a16="http://schemas.microsoft.com/office/drawing/2014/main" val="3752814851"/>
                    </a:ext>
                  </a:extLst>
                </a:gridCol>
              </a:tblGrid>
              <a:tr h="692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400" b="1" dirty="0" smtClean="0"/>
                        <a:t>Proyecto de Ley </a:t>
                      </a:r>
                      <a:r>
                        <a:rPr lang="x-none" sz="1400" b="1" smtClean="0"/>
                        <a:t>Estatutaria </a:t>
                      </a:r>
                      <a:r>
                        <a:rPr lang="es-CO" sz="1400" b="1" dirty="0" smtClean="0"/>
                        <a:t>                          </a:t>
                      </a:r>
                      <a:r>
                        <a:rPr lang="x-none" sz="1400" b="0" smtClean="0"/>
                        <a:t>Administración de </a:t>
                      </a:r>
                      <a:r>
                        <a:rPr lang="es-CO" sz="1400" b="0" dirty="0" smtClean="0"/>
                        <a:t>J</a:t>
                      </a:r>
                      <a:r>
                        <a:rPr lang="x-none" sz="1400" b="0" smtClean="0"/>
                        <a:t>usticia</a:t>
                      </a:r>
                      <a:endParaRPr lang="es-CO" sz="1400" b="1" dirty="0" smtClean="0"/>
                    </a:p>
                    <a:p>
                      <a:r>
                        <a:rPr lang="x-none" sz="1400" b="1" smtClean="0"/>
                        <a:t>No</a:t>
                      </a:r>
                      <a:r>
                        <a:rPr lang="x-none" sz="1400" b="1" dirty="0" smtClean="0"/>
                        <a:t>. 013 de 2017 Cámara </a:t>
                      </a:r>
                      <a:r>
                        <a:rPr lang="x-none" sz="1400" b="1" smtClean="0"/>
                        <a:t>– </a:t>
                      </a:r>
                      <a:endParaRPr lang="es-CO" sz="1400" b="1" dirty="0" smtClean="0"/>
                    </a:p>
                    <a:p>
                      <a:r>
                        <a:rPr lang="x-none" sz="1400" b="1" smtClean="0"/>
                        <a:t>006 </a:t>
                      </a:r>
                      <a:r>
                        <a:rPr lang="x-none" sz="1400" b="1" dirty="0" smtClean="0"/>
                        <a:t>de 2017 </a:t>
                      </a:r>
                      <a:r>
                        <a:rPr lang="x-none" sz="1400" b="1" smtClean="0"/>
                        <a:t>Senado </a:t>
                      </a:r>
                      <a:endParaRPr lang="x-none" sz="1400" b="1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48335011"/>
                  </a:ext>
                </a:extLst>
              </a:tr>
              <a:tr h="8759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400" b="1" dirty="0" smtClean="0"/>
                        <a:t>Proyecto de Acto </a:t>
                      </a:r>
                      <a:r>
                        <a:rPr lang="x-none" sz="1400" b="1" smtClean="0"/>
                        <a:t>Legislativo </a:t>
                      </a:r>
                      <a:r>
                        <a:rPr lang="es-CO" sz="1400" b="1" dirty="0" smtClean="0"/>
                        <a:t>                         </a:t>
                      </a:r>
                      <a:r>
                        <a:rPr lang="x-none" sz="1400" b="0" smtClean="0"/>
                        <a:t>Monopolio leg</a:t>
                      </a:r>
                      <a:r>
                        <a:rPr lang="es-CO" sz="1400" b="0" dirty="0" smtClean="0"/>
                        <a:t>í</a:t>
                      </a:r>
                      <a:r>
                        <a:rPr lang="x-none" sz="1400" b="0" smtClean="0"/>
                        <a:t>timo de la</a:t>
                      </a:r>
                      <a:endParaRPr lang="es-CO" sz="14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400" b="1" smtClean="0"/>
                        <a:t>No</a:t>
                      </a:r>
                      <a:r>
                        <a:rPr lang="x-none" sz="1400" b="1" dirty="0" smtClean="0"/>
                        <a:t>. 015 de 2017 Cámara </a:t>
                      </a:r>
                      <a:r>
                        <a:rPr lang="x-none" sz="1400" b="1" smtClean="0"/>
                        <a:t>– </a:t>
                      </a:r>
                      <a:r>
                        <a:rPr lang="es-CO" sz="1400" b="1" dirty="0" smtClean="0"/>
                        <a:t>                              </a:t>
                      </a:r>
                      <a:r>
                        <a:rPr lang="x-none" sz="1400" b="0" smtClean="0"/>
                        <a:t>fuerza y del uso de las</a:t>
                      </a:r>
                      <a:endParaRPr lang="es-CO" sz="14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400" b="1" smtClean="0"/>
                        <a:t>004 </a:t>
                      </a:r>
                      <a:r>
                        <a:rPr lang="x-none" sz="1400" b="1" dirty="0" smtClean="0"/>
                        <a:t>de 2017 </a:t>
                      </a:r>
                      <a:r>
                        <a:rPr lang="x-none" sz="1400" b="1" smtClean="0"/>
                        <a:t>Senado </a:t>
                      </a:r>
                      <a:r>
                        <a:rPr lang="es-CO" sz="1400" b="1" dirty="0" smtClean="0"/>
                        <a:t>                                        </a:t>
                      </a:r>
                      <a:r>
                        <a:rPr lang="x-none" sz="1400" b="0" smtClean="0"/>
                        <a:t>armas por parte del </a:t>
                      </a:r>
                      <a:r>
                        <a:rPr lang="es-CO" sz="1400" b="0" dirty="0" smtClean="0"/>
                        <a:t>E</a:t>
                      </a:r>
                      <a:r>
                        <a:rPr lang="x-none" sz="1400" b="0" smtClean="0"/>
                        <a:t>stado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65086568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679842"/>
              </p:ext>
            </p:extLst>
          </p:nvPr>
        </p:nvGraphicFramePr>
        <p:xfrm>
          <a:off x="1813042" y="4199418"/>
          <a:ext cx="6096000" cy="44539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264609">
                  <a:extLst>
                    <a:ext uri="{9D8B030D-6E8A-4147-A177-3AD203B41FA5}">
                      <a16:colId xmlns="" xmlns:a16="http://schemas.microsoft.com/office/drawing/2014/main" val="1934459603"/>
                    </a:ext>
                  </a:extLst>
                </a:gridCol>
                <a:gridCol w="831391">
                  <a:extLst>
                    <a:ext uri="{9D8B030D-6E8A-4147-A177-3AD203B41FA5}">
                      <a16:colId xmlns="" xmlns:a16="http://schemas.microsoft.com/office/drawing/2014/main" val="1828294257"/>
                    </a:ext>
                  </a:extLst>
                </a:gridCol>
              </a:tblGrid>
              <a:tr h="44539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entury Gothic" panose="020B0502020202020204" pitchFamily="34" charset="0"/>
                        <a:buChar char="-"/>
                      </a:pPr>
                      <a:r>
                        <a:rPr lang="es-CO" sz="18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Pendient</a:t>
                      </a:r>
                      <a:r>
                        <a:rPr lang="es-CO" sz="18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Segundo Debate Cámara</a:t>
                      </a:r>
                      <a:endParaRPr lang="x-none" sz="16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 smtClean="0">
                          <a:effectLst/>
                        </a:rPr>
                        <a:t>03</a:t>
                      </a:r>
                      <a:endParaRPr lang="x-none" sz="1600" dirty="0">
                        <a:solidFill>
                          <a:srgbClr val="000000"/>
                        </a:solidFill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78060612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467035"/>
              </p:ext>
            </p:extLst>
          </p:nvPr>
        </p:nvGraphicFramePr>
        <p:xfrm>
          <a:off x="1813289" y="4539061"/>
          <a:ext cx="6096000" cy="21945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096000">
                  <a:extLst>
                    <a:ext uri="{9D8B030D-6E8A-4147-A177-3AD203B41FA5}">
                      <a16:colId xmlns="" xmlns:a16="http://schemas.microsoft.com/office/drawing/2014/main" val="3752814851"/>
                    </a:ext>
                  </a:extLst>
                </a:gridCol>
              </a:tblGrid>
              <a:tr h="5136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400" b="1" dirty="0" smtClean="0"/>
                        <a:t>Proyecto de </a:t>
                      </a:r>
                      <a:r>
                        <a:rPr lang="x-none" sz="1400" b="1" smtClean="0"/>
                        <a:t>Ley </a:t>
                      </a:r>
                      <a:endParaRPr lang="es-CO" sz="14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400" b="1" smtClean="0"/>
                        <a:t>No</a:t>
                      </a:r>
                      <a:r>
                        <a:rPr lang="x-none" sz="1400" b="1" dirty="0" smtClean="0"/>
                        <a:t>. 008 de 2017 Cámara </a:t>
                      </a:r>
                      <a:r>
                        <a:rPr lang="x-none" sz="1400" b="1" smtClean="0"/>
                        <a:t>– </a:t>
                      </a:r>
                      <a:r>
                        <a:rPr lang="es-CO" sz="1400" b="1" dirty="0" smtClean="0"/>
                        <a:t>                                </a:t>
                      </a:r>
                      <a:r>
                        <a:rPr lang="x-none" sz="1400" b="0" smtClean="0"/>
                        <a:t>Innovación agropecuaria</a:t>
                      </a:r>
                      <a:endParaRPr lang="es-CO" sz="1400" b="1" dirty="0" smtClean="0"/>
                    </a:p>
                    <a:p>
                      <a:r>
                        <a:rPr lang="x-none" sz="1400" b="1" smtClean="0"/>
                        <a:t>004 </a:t>
                      </a:r>
                      <a:r>
                        <a:rPr lang="x-none" sz="1400" b="1" dirty="0" smtClean="0"/>
                        <a:t>de </a:t>
                      </a:r>
                      <a:r>
                        <a:rPr lang="x-none" sz="1400" b="1" smtClean="0"/>
                        <a:t>2017 Senado</a:t>
                      </a:r>
                      <a:endParaRPr lang="x-none" sz="1400" b="1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48335011"/>
                  </a:ext>
                </a:extLst>
              </a:tr>
              <a:tr h="5758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400" b="1" dirty="0" smtClean="0"/>
                        <a:t>Proyecto de </a:t>
                      </a:r>
                      <a:r>
                        <a:rPr lang="x-none" sz="1400" b="1" smtClean="0"/>
                        <a:t>Ley </a:t>
                      </a:r>
                      <a:endParaRPr lang="es-CO" sz="14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400" b="1" smtClean="0"/>
                        <a:t>No</a:t>
                      </a:r>
                      <a:r>
                        <a:rPr lang="x-none" sz="1400" b="1" dirty="0" smtClean="0"/>
                        <a:t>. 009 de 2017 Cámara </a:t>
                      </a:r>
                      <a:r>
                        <a:rPr lang="x-none" sz="1400" b="1" smtClean="0"/>
                        <a:t>– </a:t>
                      </a:r>
                      <a:r>
                        <a:rPr lang="es-CO" sz="1400" b="1" dirty="0" smtClean="0"/>
                        <a:t>                                 </a:t>
                      </a:r>
                      <a:r>
                        <a:rPr lang="x-none" sz="1400" b="0" smtClean="0"/>
                        <a:t>Adecuación de tierras</a:t>
                      </a:r>
                      <a:endParaRPr lang="es-CO" sz="1400" b="1" dirty="0" smtClean="0"/>
                    </a:p>
                    <a:p>
                      <a:r>
                        <a:rPr lang="x-none" sz="1400" b="1" smtClean="0"/>
                        <a:t>005 </a:t>
                      </a:r>
                      <a:r>
                        <a:rPr lang="x-none" sz="1400" b="1" dirty="0" smtClean="0"/>
                        <a:t>de 2017 </a:t>
                      </a:r>
                      <a:r>
                        <a:rPr lang="x-none" sz="1400" b="1" smtClean="0"/>
                        <a:t>Senado </a:t>
                      </a:r>
                      <a:endParaRPr lang="x-none" sz="1400" b="1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65086568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x-none" sz="1400" b="1" dirty="0" smtClean="0"/>
                        <a:t>Proyecto de Ley </a:t>
                      </a:r>
                      <a:r>
                        <a:rPr lang="x-none" sz="1400" b="1" smtClean="0"/>
                        <a:t>Orgánica </a:t>
                      </a:r>
                      <a:endParaRPr lang="es-CO" sz="14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400" b="1" smtClean="0"/>
                        <a:t>No</a:t>
                      </a:r>
                      <a:r>
                        <a:rPr lang="x-none" sz="1400" b="1" dirty="0" smtClean="0"/>
                        <a:t>. 014 de 2017 Cámara </a:t>
                      </a:r>
                      <a:r>
                        <a:rPr lang="x-none" sz="1400" b="1" smtClean="0"/>
                        <a:t>– </a:t>
                      </a:r>
                      <a:r>
                        <a:rPr lang="es-CO" sz="1400" b="1" dirty="0" smtClean="0"/>
                        <a:t>                                 </a:t>
                      </a:r>
                      <a:r>
                        <a:rPr lang="x-none" sz="1400" b="0" smtClean="0"/>
                        <a:t>Unidad </a:t>
                      </a:r>
                      <a:r>
                        <a:rPr lang="es-CO" sz="1400" b="0" dirty="0" smtClean="0"/>
                        <a:t>N</a:t>
                      </a:r>
                      <a:r>
                        <a:rPr lang="x-none" sz="1400" b="0" smtClean="0"/>
                        <a:t>acional de </a:t>
                      </a:r>
                      <a:endParaRPr lang="es-CO" sz="1400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400" b="1" smtClean="0"/>
                        <a:t>007 de 2017 Senado </a:t>
                      </a:r>
                      <a:r>
                        <a:rPr lang="es-CO" sz="1400" b="1" dirty="0" smtClean="0"/>
                        <a:t>                                           </a:t>
                      </a:r>
                      <a:r>
                        <a:rPr lang="es-CO" sz="1400" b="0" dirty="0" smtClean="0"/>
                        <a:t>P</a:t>
                      </a:r>
                      <a:r>
                        <a:rPr lang="x-none" sz="1400" b="0" smtClean="0"/>
                        <a:t>rotección</a:t>
                      </a:r>
                      <a:endParaRPr lang="es-CO" sz="1400" b="1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88230875"/>
                  </a:ext>
                </a:extLst>
              </a:tr>
            </a:tbl>
          </a:graphicData>
        </a:graphic>
      </p:graphicFrame>
      <p:sp>
        <p:nvSpPr>
          <p:cNvPr id="8" name="7 Flecha derecha"/>
          <p:cNvSpPr/>
          <p:nvPr/>
        </p:nvSpPr>
        <p:spPr>
          <a:xfrm>
            <a:off x="4805794" y="3496978"/>
            <a:ext cx="432048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Flecha derecha"/>
          <p:cNvSpPr/>
          <p:nvPr/>
        </p:nvSpPr>
        <p:spPr>
          <a:xfrm>
            <a:off x="4835511" y="2492896"/>
            <a:ext cx="432048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1 Flecha derecha"/>
          <p:cNvSpPr/>
          <p:nvPr/>
        </p:nvSpPr>
        <p:spPr>
          <a:xfrm>
            <a:off x="4835511" y="4797152"/>
            <a:ext cx="432048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12 Flecha derecha"/>
          <p:cNvSpPr/>
          <p:nvPr/>
        </p:nvSpPr>
        <p:spPr>
          <a:xfrm>
            <a:off x="4805794" y="5589240"/>
            <a:ext cx="432048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14 Flecha derecha"/>
          <p:cNvSpPr/>
          <p:nvPr/>
        </p:nvSpPr>
        <p:spPr>
          <a:xfrm>
            <a:off x="4794139" y="6309320"/>
            <a:ext cx="432048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8793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33661" y="2809204"/>
            <a:ext cx="6480720" cy="675889"/>
          </a:xfrm>
        </p:spPr>
        <p:txBody>
          <a:bodyPr>
            <a:normAutofit/>
          </a:bodyPr>
          <a:lstStyle/>
          <a:p>
            <a:pPr algn="ctr"/>
            <a:r>
              <a:rPr lang="es-CO" sz="2000" dirty="0" smtClean="0"/>
              <a:t>20 </a:t>
            </a:r>
            <a:r>
              <a:rPr lang="es-CO" sz="2000" dirty="0"/>
              <a:t>de Julio de 2016 al 20 de Junio de 2017.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12776"/>
            <a:ext cx="4492475" cy="14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185096" y="4221088"/>
            <a:ext cx="3377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GRACIAS</a:t>
            </a:r>
            <a:endParaRPr lang="es-E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0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LOGO CÁMARA DE REPRESENTAN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8640"/>
            <a:ext cx="1872208" cy="554645"/>
          </a:xfrm>
          <a:prstGeom prst="rect">
            <a:avLst/>
          </a:prstGeom>
          <a:noFill/>
          <a:effectLst>
            <a:outerShdw blurRad="50800" dist="50800" dir="5400000" sx="93000" sy="93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35696" y="720513"/>
            <a:ext cx="648072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es-CO" sz="2800" dirty="0" smtClean="0"/>
              <a:t>Rendición de Cuentas    </a:t>
            </a:r>
            <a:br>
              <a:rPr lang="es-CO" sz="2800" dirty="0" smtClean="0"/>
            </a:br>
            <a:r>
              <a:rPr lang="es-CO" sz="2800" dirty="0" smtClean="0"/>
              <a:t>Cámara de Representantes</a:t>
            </a:r>
            <a:br>
              <a:rPr lang="es-CO" sz="2800" dirty="0" smtClean="0"/>
            </a:br>
            <a:r>
              <a:rPr lang="es-CO" sz="2000" dirty="0" smtClean="0"/>
              <a:t>20 de Julio de 2016 al 20 de Junio de 2017.</a:t>
            </a:r>
            <a:endParaRPr lang="es-CO" sz="2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32314" y="2139364"/>
            <a:ext cx="8244408" cy="4344888"/>
          </a:xfrm>
        </p:spPr>
        <p:txBody>
          <a:bodyPr>
            <a:normAutofit/>
          </a:bodyPr>
          <a:lstStyle/>
          <a:p>
            <a:r>
              <a:rPr lang="es-CO" sz="2000" b="1" i="1" dirty="0" smtClean="0"/>
              <a:t>Comparativo Legislaturas:</a:t>
            </a:r>
            <a:endParaRPr lang="es-CO" sz="1600" b="1" i="1" dirty="0"/>
          </a:p>
        </p:txBody>
      </p:sp>
      <p:sp>
        <p:nvSpPr>
          <p:cNvPr id="9" name="8 Rectángulo"/>
          <p:cNvSpPr/>
          <p:nvPr/>
        </p:nvSpPr>
        <p:spPr>
          <a:xfrm>
            <a:off x="1130883" y="3011645"/>
            <a:ext cx="284479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1200" b="1" cap="none" spc="0" dirty="0" smtClean="0">
                <a:ln/>
                <a:solidFill>
                  <a:schemeClr val="accent1"/>
                </a:solidFill>
                <a:effectLst/>
                <a:sym typeface="Wingdings" panose="05000000000000000000" pitchFamily="2" charset="2"/>
              </a:rPr>
              <a:t> </a:t>
            </a:r>
            <a:r>
              <a:rPr lang="es-ES" sz="1200" b="1" cap="none" spc="0" dirty="0" smtClean="0">
                <a:ln/>
                <a:solidFill>
                  <a:schemeClr val="accent1"/>
                </a:solidFill>
                <a:effectLst/>
              </a:rPr>
              <a:t>20 de julio de 2014 al 20 de Junio de 2015</a:t>
            </a:r>
            <a:endParaRPr lang="es-ES" sz="1200" b="1" cap="none" spc="0" dirty="0">
              <a:ln/>
              <a:solidFill>
                <a:schemeClr val="accent1"/>
              </a:solidFill>
              <a:effectLst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130884" y="4005141"/>
            <a:ext cx="284479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1200" b="1" dirty="0">
                <a:ln/>
                <a:solidFill>
                  <a:schemeClr val="accent4"/>
                </a:solidFill>
                <a:sym typeface="Wingdings" panose="05000000000000000000" pitchFamily="2" charset="2"/>
              </a:rPr>
              <a:t> </a:t>
            </a:r>
            <a:r>
              <a:rPr lang="es-ES" sz="1200" b="1" dirty="0">
                <a:ln/>
                <a:solidFill>
                  <a:schemeClr val="accent4"/>
                </a:solidFill>
              </a:rPr>
              <a:t>20 de julio de </a:t>
            </a:r>
            <a:r>
              <a:rPr lang="es-ES" sz="1200" b="1" dirty="0" smtClean="0">
                <a:ln/>
                <a:solidFill>
                  <a:schemeClr val="accent4"/>
                </a:solidFill>
              </a:rPr>
              <a:t>2015 </a:t>
            </a:r>
            <a:r>
              <a:rPr lang="es-ES" sz="1200" b="1" dirty="0">
                <a:ln/>
                <a:solidFill>
                  <a:schemeClr val="accent4"/>
                </a:solidFill>
              </a:rPr>
              <a:t>al 20 de Junio de </a:t>
            </a:r>
            <a:r>
              <a:rPr lang="es-ES" sz="1200" b="1" dirty="0" smtClean="0">
                <a:ln/>
                <a:solidFill>
                  <a:schemeClr val="accent4"/>
                </a:solidFill>
              </a:rPr>
              <a:t>2016</a:t>
            </a:r>
            <a:endParaRPr lang="es-ES" sz="1200" b="1" dirty="0">
              <a:ln/>
              <a:solidFill>
                <a:schemeClr val="accent4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041042" y="5122749"/>
            <a:ext cx="284479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1200" b="1" dirty="0">
                <a:ln/>
                <a:solidFill>
                  <a:schemeClr val="accent3"/>
                </a:solidFill>
                <a:sym typeface="Wingdings" panose="05000000000000000000" pitchFamily="2" charset="2"/>
              </a:rPr>
              <a:t> </a:t>
            </a:r>
            <a:r>
              <a:rPr lang="es-ES" sz="1200" b="1" dirty="0">
                <a:ln/>
                <a:solidFill>
                  <a:schemeClr val="accent3"/>
                </a:solidFill>
              </a:rPr>
              <a:t>20 de julio de </a:t>
            </a:r>
            <a:r>
              <a:rPr lang="es-ES" sz="1200" b="1" dirty="0" smtClean="0">
                <a:ln/>
                <a:solidFill>
                  <a:schemeClr val="accent3"/>
                </a:solidFill>
              </a:rPr>
              <a:t>2016 </a:t>
            </a:r>
            <a:r>
              <a:rPr lang="es-ES" sz="1200" b="1" dirty="0">
                <a:ln/>
                <a:solidFill>
                  <a:schemeClr val="accent3"/>
                </a:solidFill>
              </a:rPr>
              <a:t>al 20 de Junio de </a:t>
            </a:r>
            <a:r>
              <a:rPr lang="es-ES" sz="1200" b="1" dirty="0" smtClean="0">
                <a:ln/>
                <a:solidFill>
                  <a:schemeClr val="accent3"/>
                </a:solidFill>
              </a:rPr>
              <a:t>2017</a:t>
            </a:r>
            <a:endParaRPr lang="es-ES" sz="12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046" y="2492896"/>
            <a:ext cx="5162622" cy="3091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6542100" y="347331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242</a:t>
            </a:r>
            <a:endParaRPr lang="es-E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5940152" y="428214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270</a:t>
            </a:r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4854246" y="3603801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297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332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114" y="3356992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Image result for LOGO CÁMARA DE REPRESENTANT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8640"/>
            <a:ext cx="1872208" cy="554645"/>
          </a:xfrm>
          <a:prstGeom prst="rect">
            <a:avLst/>
          </a:prstGeom>
          <a:noFill/>
          <a:effectLst>
            <a:outerShdw blurRad="50800" dist="50800" dir="5400000" sx="93000" sy="93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35696" y="720513"/>
            <a:ext cx="648072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es-CO" sz="2800" dirty="0" smtClean="0"/>
              <a:t>Rendición de Cuentas    </a:t>
            </a:r>
            <a:br>
              <a:rPr lang="es-CO" sz="2800" dirty="0" smtClean="0"/>
            </a:br>
            <a:r>
              <a:rPr lang="es-CO" sz="2800" dirty="0" smtClean="0"/>
              <a:t>Cámara de Representantes</a:t>
            </a:r>
            <a:br>
              <a:rPr lang="es-CO" sz="2800" dirty="0" smtClean="0"/>
            </a:br>
            <a:r>
              <a:rPr lang="es-CO" sz="2000" dirty="0" smtClean="0"/>
              <a:t>20 de Julio de 2016 al 20 de Junio de 2017.</a:t>
            </a:r>
            <a:endParaRPr lang="es-CO" sz="2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32314" y="2139364"/>
            <a:ext cx="8244408" cy="4344888"/>
          </a:xfrm>
        </p:spPr>
        <p:txBody>
          <a:bodyPr>
            <a:normAutofit/>
          </a:bodyPr>
          <a:lstStyle/>
          <a:p>
            <a:pPr algn="ctr"/>
            <a:endParaRPr lang="es-CO" sz="2000" b="1" i="1" dirty="0" smtClean="0"/>
          </a:p>
          <a:p>
            <a:pPr algn="ctr"/>
            <a:r>
              <a:rPr lang="es-CO" sz="2000" b="1" i="1" dirty="0" smtClean="0"/>
              <a:t>Comparativo Legislaturas:</a:t>
            </a:r>
            <a:endParaRPr lang="es-CO" sz="1600" b="1" i="1" dirty="0"/>
          </a:p>
        </p:txBody>
      </p:sp>
      <p:sp>
        <p:nvSpPr>
          <p:cNvPr id="9" name="8 Rectángulo"/>
          <p:cNvSpPr/>
          <p:nvPr/>
        </p:nvSpPr>
        <p:spPr>
          <a:xfrm>
            <a:off x="6162096" y="3717032"/>
            <a:ext cx="284479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1200" b="1" cap="none" spc="0" dirty="0" smtClean="0">
                <a:ln/>
                <a:solidFill>
                  <a:schemeClr val="accent1"/>
                </a:solidFill>
                <a:effectLst/>
                <a:sym typeface="Wingdings" panose="05000000000000000000" pitchFamily="2" charset="2"/>
              </a:rPr>
              <a:t> </a:t>
            </a:r>
            <a:r>
              <a:rPr lang="es-ES" sz="1200" b="1" cap="none" spc="0" dirty="0" smtClean="0">
                <a:ln/>
                <a:solidFill>
                  <a:schemeClr val="accent1"/>
                </a:solidFill>
                <a:effectLst/>
              </a:rPr>
              <a:t>20 de julio de 2014 al 20 de Junio de 2015</a:t>
            </a:r>
            <a:endParaRPr lang="es-ES" sz="1200" b="1" cap="none" spc="0" dirty="0">
              <a:ln/>
              <a:solidFill>
                <a:schemeClr val="accent1"/>
              </a:solidFill>
              <a:effectLst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118514" y="4676124"/>
            <a:ext cx="284479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1200" b="1" dirty="0">
                <a:ln/>
                <a:solidFill>
                  <a:schemeClr val="accent4"/>
                </a:solidFill>
                <a:sym typeface="Wingdings" panose="05000000000000000000" pitchFamily="2" charset="2"/>
              </a:rPr>
              <a:t> </a:t>
            </a:r>
            <a:r>
              <a:rPr lang="es-ES" sz="1200" b="1" dirty="0">
                <a:ln/>
                <a:solidFill>
                  <a:schemeClr val="accent4"/>
                </a:solidFill>
              </a:rPr>
              <a:t>20 de julio de </a:t>
            </a:r>
            <a:r>
              <a:rPr lang="es-ES" sz="1200" b="1" dirty="0" smtClean="0">
                <a:ln/>
                <a:solidFill>
                  <a:schemeClr val="accent4"/>
                </a:solidFill>
              </a:rPr>
              <a:t>2015 </a:t>
            </a:r>
            <a:r>
              <a:rPr lang="es-ES" sz="1200" b="1" dirty="0">
                <a:ln/>
                <a:solidFill>
                  <a:schemeClr val="accent4"/>
                </a:solidFill>
              </a:rPr>
              <a:t>al 20 de Junio de </a:t>
            </a:r>
            <a:r>
              <a:rPr lang="es-ES" sz="1200" b="1" dirty="0" smtClean="0">
                <a:ln/>
                <a:solidFill>
                  <a:schemeClr val="accent4"/>
                </a:solidFill>
              </a:rPr>
              <a:t>2016</a:t>
            </a:r>
            <a:endParaRPr lang="es-ES" sz="1200" b="1" dirty="0">
              <a:ln/>
              <a:solidFill>
                <a:schemeClr val="accent4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084168" y="5620298"/>
            <a:ext cx="284479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1200" b="1" dirty="0">
                <a:ln/>
                <a:solidFill>
                  <a:schemeClr val="accent3"/>
                </a:solidFill>
                <a:sym typeface="Wingdings" panose="05000000000000000000" pitchFamily="2" charset="2"/>
              </a:rPr>
              <a:t> </a:t>
            </a:r>
            <a:r>
              <a:rPr lang="es-ES" sz="1200" b="1" dirty="0">
                <a:ln/>
                <a:solidFill>
                  <a:schemeClr val="accent3"/>
                </a:solidFill>
              </a:rPr>
              <a:t>20 de julio de </a:t>
            </a:r>
            <a:r>
              <a:rPr lang="es-ES" sz="1200" b="1" dirty="0" smtClean="0">
                <a:ln/>
                <a:solidFill>
                  <a:schemeClr val="accent3"/>
                </a:solidFill>
              </a:rPr>
              <a:t>2016 </a:t>
            </a:r>
            <a:r>
              <a:rPr lang="es-ES" sz="1200" b="1" dirty="0">
                <a:ln/>
                <a:solidFill>
                  <a:schemeClr val="accent3"/>
                </a:solidFill>
              </a:rPr>
              <a:t>al 20 de Junio de </a:t>
            </a:r>
            <a:r>
              <a:rPr lang="es-ES" sz="1200" b="1" dirty="0" smtClean="0">
                <a:ln/>
                <a:solidFill>
                  <a:schemeClr val="accent3"/>
                </a:solidFill>
              </a:rPr>
              <a:t>2017</a:t>
            </a:r>
            <a:endParaRPr lang="es-ES" sz="1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030892" y="518395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55</a:t>
            </a:r>
            <a:endParaRPr lang="es-E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3088422" y="513778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63</a:t>
            </a:r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4139952" y="490801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98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030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97044"/>
            <a:ext cx="5219528" cy="332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Image result for LOGO CÁMARA DE REPRESENTANT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8640"/>
            <a:ext cx="1872208" cy="554645"/>
          </a:xfrm>
          <a:prstGeom prst="rect">
            <a:avLst/>
          </a:prstGeom>
          <a:noFill/>
          <a:effectLst>
            <a:outerShdw blurRad="50800" dist="50800" dir="5400000" sx="93000" sy="93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35696" y="720513"/>
            <a:ext cx="648072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es-CO" sz="2800" dirty="0" smtClean="0"/>
              <a:t>Rendición de Cuentas    </a:t>
            </a:r>
            <a:br>
              <a:rPr lang="es-CO" sz="2800" dirty="0" smtClean="0"/>
            </a:br>
            <a:r>
              <a:rPr lang="es-CO" sz="2800" dirty="0" smtClean="0"/>
              <a:t>Cámara de Representantes</a:t>
            </a:r>
            <a:br>
              <a:rPr lang="es-CO" sz="2800" dirty="0" smtClean="0"/>
            </a:br>
            <a:r>
              <a:rPr lang="es-CO" sz="2000" dirty="0" smtClean="0"/>
              <a:t>20 de Julio de 2016 al 20 de Junio de 2017.</a:t>
            </a:r>
            <a:endParaRPr lang="es-CO" sz="2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32314" y="2139364"/>
            <a:ext cx="8244408" cy="4344888"/>
          </a:xfrm>
        </p:spPr>
        <p:txBody>
          <a:bodyPr>
            <a:normAutofit/>
          </a:bodyPr>
          <a:lstStyle/>
          <a:p>
            <a:pPr algn="ctr"/>
            <a:r>
              <a:rPr lang="es-CO" sz="2000" b="1" i="1" dirty="0" smtClean="0"/>
              <a:t>Comparativo Legislaturas:</a:t>
            </a:r>
            <a:endParaRPr lang="es-CO" sz="1600" b="1" i="1" dirty="0"/>
          </a:p>
        </p:txBody>
      </p:sp>
      <p:sp>
        <p:nvSpPr>
          <p:cNvPr id="9" name="8 Rectángulo"/>
          <p:cNvSpPr/>
          <p:nvPr/>
        </p:nvSpPr>
        <p:spPr>
          <a:xfrm>
            <a:off x="1517826" y="2668141"/>
            <a:ext cx="176639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1200" b="1" cap="none" spc="0" dirty="0" smtClean="0">
                <a:ln/>
                <a:solidFill>
                  <a:schemeClr val="accent1"/>
                </a:solidFill>
                <a:effectLst/>
                <a:sym typeface="Wingdings" panose="05000000000000000000" pitchFamily="2" charset="2"/>
              </a:rPr>
              <a:t> </a:t>
            </a:r>
            <a:r>
              <a:rPr lang="es-ES" sz="1200" b="1" cap="none" spc="0" dirty="0" smtClean="0">
                <a:ln/>
                <a:solidFill>
                  <a:schemeClr val="accent1"/>
                </a:solidFill>
                <a:effectLst/>
              </a:rPr>
              <a:t>20 de julio de 2014 al 20 de Junio de 2015</a:t>
            </a:r>
            <a:endParaRPr lang="es-ES" sz="1200" b="1" cap="none" spc="0" dirty="0">
              <a:ln/>
              <a:solidFill>
                <a:schemeClr val="accent1"/>
              </a:solidFill>
              <a:effectLst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147361" y="2666308"/>
            <a:ext cx="176639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1200" b="1" dirty="0">
                <a:ln/>
                <a:solidFill>
                  <a:schemeClr val="accent4"/>
                </a:solidFill>
                <a:sym typeface="Wingdings" panose="05000000000000000000" pitchFamily="2" charset="2"/>
              </a:rPr>
              <a:t> </a:t>
            </a:r>
            <a:r>
              <a:rPr lang="es-ES" sz="1200" b="1" dirty="0">
                <a:ln/>
                <a:solidFill>
                  <a:schemeClr val="accent4"/>
                </a:solidFill>
              </a:rPr>
              <a:t>20 de julio de </a:t>
            </a:r>
            <a:r>
              <a:rPr lang="es-ES" sz="1200" b="1" dirty="0" smtClean="0">
                <a:ln/>
                <a:solidFill>
                  <a:schemeClr val="accent4"/>
                </a:solidFill>
              </a:rPr>
              <a:t>2015 </a:t>
            </a:r>
            <a:r>
              <a:rPr lang="es-ES" sz="1200" b="1" dirty="0">
                <a:ln/>
                <a:solidFill>
                  <a:schemeClr val="accent4"/>
                </a:solidFill>
              </a:rPr>
              <a:t>al 20 de Junio de </a:t>
            </a:r>
            <a:r>
              <a:rPr lang="es-ES" sz="1200" b="1" dirty="0" smtClean="0">
                <a:ln/>
                <a:solidFill>
                  <a:schemeClr val="accent4"/>
                </a:solidFill>
              </a:rPr>
              <a:t>2016</a:t>
            </a:r>
            <a:endParaRPr lang="es-ES" sz="1200" b="1" dirty="0">
              <a:ln/>
              <a:solidFill>
                <a:schemeClr val="accent4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588224" y="2679045"/>
            <a:ext cx="176639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1200" b="1" dirty="0">
                <a:ln/>
                <a:solidFill>
                  <a:schemeClr val="accent3"/>
                </a:solidFill>
                <a:sym typeface="Wingdings" panose="05000000000000000000" pitchFamily="2" charset="2"/>
              </a:rPr>
              <a:t> </a:t>
            </a:r>
            <a:r>
              <a:rPr lang="es-ES" sz="1200" b="1" dirty="0">
                <a:ln/>
                <a:solidFill>
                  <a:schemeClr val="accent3"/>
                </a:solidFill>
              </a:rPr>
              <a:t>20 de julio de </a:t>
            </a:r>
            <a:r>
              <a:rPr lang="es-ES" sz="1200" b="1" dirty="0" smtClean="0">
                <a:ln/>
                <a:solidFill>
                  <a:schemeClr val="accent3"/>
                </a:solidFill>
              </a:rPr>
              <a:t>2016 </a:t>
            </a:r>
            <a:r>
              <a:rPr lang="es-ES" sz="1200" b="1" dirty="0">
                <a:ln/>
                <a:solidFill>
                  <a:schemeClr val="accent3"/>
                </a:solidFill>
              </a:rPr>
              <a:t>al 20 de Junio de </a:t>
            </a:r>
            <a:r>
              <a:rPr lang="es-ES" sz="1200" b="1" dirty="0" smtClean="0">
                <a:ln/>
                <a:solidFill>
                  <a:schemeClr val="accent3"/>
                </a:solidFill>
              </a:rPr>
              <a:t>2017</a:t>
            </a:r>
            <a:endParaRPr lang="es-ES" sz="1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139952" y="559853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46</a:t>
            </a:r>
            <a:endParaRPr lang="es-E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5220072" y="559853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61</a:t>
            </a:r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3071951" y="559853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36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3031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LOGO CÁMARA DE REPRESENTAN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8640"/>
            <a:ext cx="1872208" cy="554645"/>
          </a:xfrm>
          <a:prstGeom prst="rect">
            <a:avLst/>
          </a:prstGeom>
          <a:noFill/>
          <a:effectLst>
            <a:outerShdw blurRad="50800" dist="50800" dir="5400000" sx="93000" sy="93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35696" y="720513"/>
            <a:ext cx="648072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es-CO" sz="2800" dirty="0" smtClean="0"/>
              <a:t>Rendición de Cuentas    </a:t>
            </a:r>
            <a:br>
              <a:rPr lang="es-CO" sz="2800" dirty="0" smtClean="0"/>
            </a:br>
            <a:r>
              <a:rPr lang="es-CO" sz="2800" dirty="0" smtClean="0"/>
              <a:t>Cámara de Representantes</a:t>
            </a:r>
            <a:br>
              <a:rPr lang="es-CO" sz="2800" dirty="0" smtClean="0"/>
            </a:br>
            <a:r>
              <a:rPr lang="es-CO" sz="2000" dirty="0" smtClean="0"/>
              <a:t>20 de Julio de 2016 al 20 de Junio de 2017.</a:t>
            </a:r>
            <a:endParaRPr lang="es-CO" sz="2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32314" y="2139364"/>
            <a:ext cx="8244408" cy="4344888"/>
          </a:xfrm>
        </p:spPr>
        <p:txBody>
          <a:bodyPr>
            <a:normAutofit/>
          </a:bodyPr>
          <a:lstStyle/>
          <a:p>
            <a:pPr algn="ctr"/>
            <a:r>
              <a:rPr lang="es-CO" sz="2800" b="1" i="1" dirty="0" smtClean="0">
                <a:solidFill>
                  <a:schemeClr val="accent3"/>
                </a:solidFill>
              </a:rPr>
              <a:t>Algunas Leyes Aprobadas </a:t>
            </a:r>
          </a:p>
          <a:p>
            <a:pPr algn="ctr"/>
            <a:r>
              <a:rPr lang="es-CO" sz="2800" b="1" i="1" dirty="0" smtClean="0">
                <a:solidFill>
                  <a:schemeClr val="accent3"/>
                </a:solidFill>
              </a:rPr>
              <a:t>de Connotación Social</a:t>
            </a:r>
            <a:endParaRPr lang="es-CO" sz="2000" b="1" i="1" dirty="0">
              <a:solidFill>
                <a:schemeClr val="accent3"/>
              </a:solidFill>
            </a:endParaRPr>
          </a:p>
        </p:txBody>
      </p:sp>
      <p:pic>
        <p:nvPicPr>
          <p:cNvPr id="12" name="Picture 2" descr="Image result for plenaria de cámara de representant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56992"/>
            <a:ext cx="4109563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9214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LOGO CÁMARA DE REPRESENTAN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8640"/>
            <a:ext cx="1872208" cy="554645"/>
          </a:xfrm>
          <a:prstGeom prst="rect">
            <a:avLst/>
          </a:prstGeom>
          <a:noFill/>
          <a:effectLst>
            <a:outerShdw blurRad="50800" dist="50800" dir="5400000" sx="93000" sy="93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35696" y="720513"/>
            <a:ext cx="648072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es-CO" sz="2800" dirty="0"/>
              <a:t>Rendición de Cuentas    </a:t>
            </a:r>
            <a:br>
              <a:rPr lang="es-CO" sz="2800" dirty="0"/>
            </a:br>
            <a:r>
              <a:rPr lang="es-CO" sz="2800" dirty="0"/>
              <a:t>Cámara de Representantes</a:t>
            </a:r>
            <a:br>
              <a:rPr lang="es-CO" sz="2800" dirty="0"/>
            </a:br>
            <a:r>
              <a:rPr lang="es-CO" sz="2000" dirty="0"/>
              <a:t>20 de Julio de 2016 al 20 de Junio de 2017.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437112"/>
            <a:ext cx="3024257" cy="1325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619632" y="2610886"/>
            <a:ext cx="24482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b="1" u="sng" dirty="0" smtClean="0"/>
              <a:t>LEY 1801 DEL 29 DE JULIO DE 2016.</a:t>
            </a:r>
            <a:r>
              <a:rPr lang="es-CO" dirty="0" smtClean="0"/>
              <a:t> Por </a:t>
            </a:r>
            <a:r>
              <a:rPr lang="es-CO" dirty="0"/>
              <a:t>la cual se expide el código nacional de policía y </a:t>
            </a:r>
            <a:r>
              <a:rPr lang="es-CO" dirty="0" smtClean="0"/>
              <a:t>convivencia. </a:t>
            </a:r>
            <a:endParaRPr lang="es-CO" dirty="0"/>
          </a:p>
        </p:txBody>
      </p:sp>
      <p:sp>
        <p:nvSpPr>
          <p:cNvPr id="6" name="5 Rectángulo"/>
          <p:cNvSpPr/>
          <p:nvPr/>
        </p:nvSpPr>
        <p:spPr>
          <a:xfrm>
            <a:off x="5649245" y="4437112"/>
            <a:ext cx="34947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b="1" u="sng" dirty="0" smtClean="0"/>
              <a:t>LEY </a:t>
            </a:r>
            <a:r>
              <a:rPr lang="es-CO" b="1" u="sng" dirty="0"/>
              <a:t>1802 DEL 29 DE JULIO DE </a:t>
            </a:r>
            <a:r>
              <a:rPr lang="es-CO" b="1" u="sng" dirty="0" smtClean="0"/>
              <a:t>2016.</a:t>
            </a:r>
            <a:r>
              <a:rPr lang="es-CO" dirty="0" smtClean="0"/>
              <a:t> Por medio de la cual se establece la tasa real de 0% de intereses en los créditos educativos otorgados por el Fondo Nacional del Ahorro para estudiantes de estratos 1, 2 y 3. </a:t>
            </a:r>
            <a:endParaRPr lang="es-CO" dirty="0"/>
          </a:p>
        </p:txBody>
      </p:sp>
      <p:pic>
        <p:nvPicPr>
          <p:cNvPr id="8" name="Picture 2" descr="Image result for menos tasas creditos educativos fondo nacional del ahorr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64904"/>
            <a:ext cx="3272508" cy="1379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73137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LOGO CÁMARA DE REPRESENTAN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8640"/>
            <a:ext cx="1872208" cy="554645"/>
          </a:xfrm>
          <a:prstGeom prst="rect">
            <a:avLst/>
          </a:prstGeom>
          <a:noFill/>
          <a:effectLst>
            <a:outerShdw blurRad="50800" dist="50800" dir="5400000" sx="93000" sy="93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35696" y="720513"/>
            <a:ext cx="648072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es-CO" sz="2800" dirty="0"/>
              <a:t>Rendición de Cuentas    </a:t>
            </a:r>
            <a:br>
              <a:rPr lang="es-CO" sz="2800" dirty="0"/>
            </a:br>
            <a:r>
              <a:rPr lang="es-CO" sz="2800" dirty="0"/>
              <a:t>Cámara de Representantes</a:t>
            </a:r>
            <a:br>
              <a:rPr lang="es-CO" sz="2800" dirty="0"/>
            </a:br>
            <a:r>
              <a:rPr lang="es-CO" sz="2000" dirty="0"/>
              <a:t>20 de Julio de 2016 al 20 de Junio de 2017.</a:t>
            </a:r>
          </a:p>
        </p:txBody>
      </p:sp>
      <p:pic>
        <p:nvPicPr>
          <p:cNvPr id="6146" name="Picture 2" descr="Image result for DESARROLLO INTEGRAL DE LA PRIMERA INFANC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36" y="4653136"/>
            <a:ext cx="2376264" cy="1549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5 Rectángulo"/>
          <p:cNvSpPr/>
          <p:nvPr/>
        </p:nvSpPr>
        <p:spPr>
          <a:xfrm>
            <a:off x="5796136" y="2492896"/>
            <a:ext cx="3347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b="1" u="sng" dirty="0" smtClean="0"/>
              <a:t>LEY </a:t>
            </a:r>
            <a:r>
              <a:rPr lang="es-CO" b="1" u="sng" dirty="0"/>
              <a:t>1804 DEL 02 DE AGOSTO DE </a:t>
            </a:r>
            <a:r>
              <a:rPr lang="es-CO" b="1" u="sng" dirty="0" smtClean="0"/>
              <a:t>2016.</a:t>
            </a:r>
            <a:r>
              <a:rPr lang="es-CO" b="1" dirty="0" smtClean="0"/>
              <a:t> </a:t>
            </a:r>
            <a:r>
              <a:rPr lang="es-CO" dirty="0" smtClean="0"/>
              <a:t>Por la cual se establece la política de Estado para el desarrollo integral de la primera infancia de cero a siempre y se dictan otras disposiciones .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1187624" y="4129703"/>
            <a:ext cx="34563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b="1" u="sng" dirty="0" smtClean="0"/>
              <a:t>LEY </a:t>
            </a:r>
            <a:r>
              <a:rPr lang="es-CO" b="1" u="sng" dirty="0"/>
              <a:t>1811 DEL 21 DE OCTUBRE DE </a:t>
            </a:r>
            <a:r>
              <a:rPr lang="es-CO" b="1" u="sng" dirty="0" smtClean="0"/>
              <a:t>2016.</a:t>
            </a:r>
            <a:r>
              <a:rPr lang="es-CO" b="1" dirty="0" smtClean="0"/>
              <a:t> </a:t>
            </a:r>
            <a:r>
              <a:rPr lang="es-CO" dirty="0" smtClean="0"/>
              <a:t>Por la cual se otorgan incentivos para promover el uso de la bicicleta en el territorio nacional y se modifica el Código Nacional de Tránsito. </a:t>
            </a:r>
            <a:endParaRPr lang="es-CO" dirty="0"/>
          </a:p>
        </p:txBody>
      </p:sp>
      <p:pic>
        <p:nvPicPr>
          <p:cNvPr id="12" name="Picture 2" descr="Image result for USO DE LA BICICLET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32856"/>
            <a:ext cx="2736304" cy="16649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409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LOGO CÁMARA DE REPRESENTAN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8640"/>
            <a:ext cx="1872208" cy="554645"/>
          </a:xfrm>
          <a:prstGeom prst="rect">
            <a:avLst/>
          </a:prstGeom>
          <a:noFill/>
          <a:effectLst>
            <a:outerShdw blurRad="50800" dist="50800" dir="5400000" sx="93000" sy="93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35696" y="720513"/>
            <a:ext cx="648072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es-CO" sz="2800" dirty="0"/>
              <a:t>Rendición de Cuentas    </a:t>
            </a:r>
            <a:br>
              <a:rPr lang="es-CO" sz="2800" dirty="0"/>
            </a:br>
            <a:r>
              <a:rPr lang="es-CO" sz="2800" dirty="0"/>
              <a:t>Cámara de Representantes</a:t>
            </a:r>
            <a:br>
              <a:rPr lang="es-CO" sz="2800" dirty="0"/>
            </a:br>
            <a:r>
              <a:rPr lang="es-CO" sz="2000" dirty="0"/>
              <a:t>20 de Julio de 2016 al 20 de Junio de 2017.</a:t>
            </a:r>
          </a:p>
        </p:txBody>
      </p:sp>
      <p:pic>
        <p:nvPicPr>
          <p:cNvPr id="3074" name="Picture 2" descr="Image result for Código de Ética y Disciplinario del Congresis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69011"/>
            <a:ext cx="2709926" cy="1804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2 Rectángulo"/>
          <p:cNvSpPr/>
          <p:nvPr/>
        </p:nvSpPr>
        <p:spPr>
          <a:xfrm>
            <a:off x="1105922" y="2492896"/>
            <a:ext cx="28280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b="1" u="sng" dirty="0"/>
              <a:t>Ley 1828 de </a:t>
            </a:r>
            <a:r>
              <a:rPr lang="es-CO" b="1" u="sng" dirty="0" smtClean="0"/>
              <a:t>2017.</a:t>
            </a:r>
            <a:r>
              <a:rPr lang="es-CO" b="1" dirty="0" smtClean="0"/>
              <a:t> </a:t>
            </a:r>
            <a:r>
              <a:rPr lang="es-CO" dirty="0" smtClean="0"/>
              <a:t>Por </a:t>
            </a:r>
            <a:r>
              <a:rPr lang="es-CO" dirty="0"/>
              <a:t>medio de la cual se expide el Código de Ética y Disciplinario del Congresista y se dictan otras </a:t>
            </a:r>
            <a:r>
              <a:rPr lang="es-CO" dirty="0" smtClean="0"/>
              <a:t>disposiciones.</a:t>
            </a:r>
            <a:endParaRPr lang="es-CO" dirty="0"/>
          </a:p>
        </p:txBody>
      </p:sp>
      <p:sp>
        <p:nvSpPr>
          <p:cNvPr id="6" name="5 Rectángulo"/>
          <p:cNvSpPr/>
          <p:nvPr/>
        </p:nvSpPr>
        <p:spPr>
          <a:xfrm>
            <a:off x="5724128" y="4247222"/>
            <a:ext cx="3203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1600" b="1" u="sng" dirty="0" smtClean="0"/>
              <a:t>Ley 1848 del 18 de julio de 2017.</a:t>
            </a:r>
            <a:r>
              <a:rPr lang="es-ES" sz="1600" b="1" dirty="0" smtClean="0"/>
              <a:t> </a:t>
            </a:r>
            <a:r>
              <a:rPr lang="es-ES" sz="1600" dirty="0" smtClean="0"/>
              <a:t>Por </a:t>
            </a:r>
            <a:r>
              <a:rPr lang="es-ES" sz="1600" dirty="0"/>
              <a:t>medio de la cual se expiden normas en materia de formalización, titulación y reconocimiento de las edificaciones de los asentamientos humanos, de predios urbanos y se dictan otras </a:t>
            </a:r>
            <a:r>
              <a:rPr lang="es-ES" sz="1600" dirty="0" smtClean="0"/>
              <a:t>disposiciones.</a:t>
            </a:r>
            <a:endParaRPr lang="es-ES" sz="1600" dirty="0"/>
          </a:p>
        </p:txBody>
      </p:sp>
      <p:pic>
        <p:nvPicPr>
          <p:cNvPr id="8" name="Picture 2" descr="C:\Users\Javier Figueroa\Downloads\IMG_20170510_11563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61416"/>
            <a:ext cx="2981523" cy="2246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6 Rectángulo"/>
          <p:cNvSpPr/>
          <p:nvPr/>
        </p:nvSpPr>
        <p:spPr>
          <a:xfrm rot="16200000">
            <a:off x="4885829" y="1256361"/>
            <a:ext cx="919995" cy="5544614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  <a:scene3d>
              <a:camera prst="orthographicFront">
                <a:rot lat="298875" lon="301134" rev="16226180"/>
              </a:camera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2400" b="1" dirty="0" smtClean="0">
                <a:ln/>
                <a:solidFill>
                  <a:srgbClr val="FF0000"/>
                </a:solidFill>
              </a:rPr>
              <a:t>LEY P</a:t>
            </a:r>
            <a:r>
              <a:rPr lang="es-ES" sz="2400" b="1" cap="none" spc="0" dirty="0" smtClean="0">
                <a:ln/>
                <a:solidFill>
                  <a:srgbClr val="FF0000"/>
                </a:solidFill>
                <a:effectLst/>
              </a:rPr>
              <a:t>INTO</a:t>
            </a:r>
          </a:p>
          <a:p>
            <a:pPr algn="ctr"/>
            <a:endParaRPr lang="es-ES" sz="2000" b="1" cap="none" spc="0" dirty="0" smtClean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9078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LOGO CÁMARA DE REPRESENTAN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8640"/>
            <a:ext cx="1872208" cy="554645"/>
          </a:xfrm>
          <a:prstGeom prst="rect">
            <a:avLst/>
          </a:prstGeom>
          <a:noFill/>
          <a:effectLst>
            <a:outerShdw blurRad="50800" dist="50800" dir="5400000" sx="93000" sy="93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35696" y="720513"/>
            <a:ext cx="648072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es-CO" sz="2800" dirty="0"/>
              <a:t>Rendición de Cuentas    </a:t>
            </a:r>
            <a:br>
              <a:rPr lang="es-CO" sz="2800" dirty="0"/>
            </a:br>
            <a:r>
              <a:rPr lang="es-CO" sz="2800" dirty="0"/>
              <a:t>Cámara de Representantes</a:t>
            </a:r>
            <a:br>
              <a:rPr lang="es-CO" sz="2800" dirty="0"/>
            </a:br>
            <a:r>
              <a:rPr lang="es-CO" sz="2000" dirty="0"/>
              <a:t>20 de Julio de 2016 al 20 de Junio de 2017.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600493" y="3982244"/>
            <a:ext cx="33735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u="sng" dirty="0" smtClean="0"/>
              <a:t>LEY 1846 DEL 18 DE JULIO DE 2017.</a:t>
            </a:r>
            <a:r>
              <a:rPr lang="es-CO" b="1" dirty="0" smtClean="0"/>
              <a:t> </a:t>
            </a:r>
            <a:r>
              <a:rPr lang="es-CO" dirty="0" smtClean="0"/>
              <a:t>Por medio de la cual se modifican los artículos 160 y 161 del Código Sustantivo del Trabajo y se dictan otras disposiciones. - </a:t>
            </a:r>
            <a:r>
              <a:rPr lang="es-CO" dirty="0"/>
              <a:t> autoriza el pago de recargo nocturno desde las 9 de la noche hasta las 6 de la mañana.</a:t>
            </a:r>
          </a:p>
        </p:txBody>
      </p:sp>
      <p:pic>
        <p:nvPicPr>
          <p:cNvPr id="1026" name="Picture 2" descr="Image result for aumento de horas extras 20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893" y="2204864"/>
            <a:ext cx="3122712" cy="1723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Image result for Juntas Administradoras Local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473" y="4698841"/>
            <a:ext cx="2808312" cy="1152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6 Rectángulo"/>
          <p:cNvSpPr/>
          <p:nvPr/>
        </p:nvSpPr>
        <p:spPr>
          <a:xfrm>
            <a:off x="5536800" y="2132856"/>
            <a:ext cx="337351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b="1" dirty="0" smtClean="0"/>
              <a:t>PROYECTO DE LEY N° 267 DE 2016 CÁMARA – 054 de 2015 SENADO </a:t>
            </a:r>
            <a:r>
              <a:rPr lang="es-CO" sz="1600" dirty="0" smtClean="0"/>
              <a:t>“Por la cual se autoriza el reconocimiento de honorarios a los miembros de las Juntas Administradoras Locales del país y se dictan otras disposiciones”. </a:t>
            </a:r>
            <a:r>
              <a:rPr lang="es-CO" sz="1400" b="1" dirty="0">
                <a:solidFill>
                  <a:srgbClr val="FF0000"/>
                </a:solidFill>
              </a:rPr>
              <a:t>(Objetado, en revisión de la Corte Constitucional.)</a:t>
            </a:r>
          </a:p>
        </p:txBody>
      </p:sp>
    </p:spTree>
    <p:extLst>
      <p:ext uri="{BB962C8B-B14F-4D97-AF65-F5344CB8AC3E}">
        <p14:creationId xmlns:p14="http://schemas.microsoft.com/office/powerpoint/2010/main" val="35998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717</TotalTime>
  <Words>1144</Words>
  <Application>Microsoft Office PowerPoint</Application>
  <PresentationFormat>Presentación en pantalla (4:3)</PresentationFormat>
  <Paragraphs>160</Paragraphs>
  <Slides>18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Solsticio</vt:lpstr>
      <vt:lpstr> 20 de Julio de 2016 al 20 de Junio de 2017</vt:lpstr>
      <vt:lpstr>Rendición de Cuentas     Cámara de Representantes 20 de Julio de 2016 al 20 de Junio de 2017.</vt:lpstr>
      <vt:lpstr>Rendición de Cuentas     Cámara de Representantes 20 de Julio de 2016 al 20 de Junio de 2017.</vt:lpstr>
      <vt:lpstr>Rendición de Cuentas     Cámara de Representantes 20 de Julio de 2016 al 20 de Junio de 2017.</vt:lpstr>
      <vt:lpstr>Rendición de Cuentas     Cámara de Representantes 20 de Julio de 2016 al 20 de Junio de 2017.</vt:lpstr>
      <vt:lpstr>Rendición de Cuentas     Cámara de Representantes 20 de Julio de 2016 al 20 de Junio de 2017.</vt:lpstr>
      <vt:lpstr>Rendición de Cuentas     Cámara de Representantes 20 de Julio de 2016 al 20 de Junio de 2017.</vt:lpstr>
      <vt:lpstr>Rendición de Cuentas     Cámara de Representantes 20 de Julio de 2016 al 20 de Junio de 2017.</vt:lpstr>
      <vt:lpstr>Rendición de Cuentas     Cámara de Representantes 20 de Julio de 2016 al 20 de Junio de 2017.</vt:lpstr>
      <vt:lpstr>Rendición de Cuentas     Cámara de Representantes 20 de Julio de 2016 al 20 de Junio de 2017.</vt:lpstr>
      <vt:lpstr>Rendición de Cuentas     Cámara de Representantes 20 de Julio de 2016 al 20 de Junio de 2017.</vt:lpstr>
      <vt:lpstr>Rendición de Cuentas     Cámara de Representantes 20 de Julio de 2016 al 20 de Junio de 2017.</vt:lpstr>
      <vt:lpstr>Rendición de Cuentas     Cámara de Representantes 20 de Julio de 2016 al 20 de Junio de 2017.</vt:lpstr>
      <vt:lpstr>Rendición de Cuentas     Cámara de Representantes 20 de Julio de 2016 al 20 de Junio de 2017.</vt:lpstr>
      <vt:lpstr>Rendición de Cuentas     Cámara de Representantes 20 de Julio de 2016 al 20 de Junio de 2017.</vt:lpstr>
      <vt:lpstr>Rendición de Cuentas     Cámara de Representantes 20 de Julio de 2016 al 20 de Junio de 2017.</vt:lpstr>
      <vt:lpstr>Rendición de Cuentas     Cámara de Representantes 20 de Julio de 2016 al 20 de Junio de 2017.</vt:lpstr>
      <vt:lpstr>20 de Julio de 2016 al 20 de Junio de 2017.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Jessica Quiroz</dc:creator>
  <cp:lastModifiedBy>Javier Figueroa</cp:lastModifiedBy>
  <cp:revision>70</cp:revision>
  <cp:lastPrinted>2017-07-12T17:14:45Z</cp:lastPrinted>
  <dcterms:created xsi:type="dcterms:W3CDTF">2016-12-19T21:59:30Z</dcterms:created>
  <dcterms:modified xsi:type="dcterms:W3CDTF">2017-07-20T01:21:37Z</dcterms:modified>
</cp:coreProperties>
</file>